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57"/>
  </p:notesMasterIdLst>
  <p:sldIdLst>
    <p:sldId id="287" r:id="rId2"/>
    <p:sldId id="323" r:id="rId3"/>
    <p:sldId id="324" r:id="rId4"/>
    <p:sldId id="325" r:id="rId5"/>
    <p:sldId id="326" r:id="rId6"/>
    <p:sldId id="327" r:id="rId7"/>
    <p:sldId id="328" r:id="rId8"/>
    <p:sldId id="329" r:id="rId9"/>
    <p:sldId id="330" r:id="rId10"/>
    <p:sldId id="331" r:id="rId11"/>
    <p:sldId id="332" r:id="rId12"/>
    <p:sldId id="333" r:id="rId13"/>
    <p:sldId id="275" r:id="rId14"/>
    <p:sldId id="276" r:id="rId15"/>
    <p:sldId id="284" r:id="rId16"/>
    <p:sldId id="285" r:id="rId17"/>
    <p:sldId id="277" r:id="rId18"/>
    <p:sldId id="260" r:id="rId19"/>
    <p:sldId id="261" r:id="rId20"/>
    <p:sldId id="263" r:id="rId21"/>
    <p:sldId id="264" r:id="rId22"/>
    <p:sldId id="274" r:id="rId23"/>
    <p:sldId id="266" r:id="rId24"/>
    <p:sldId id="278" r:id="rId25"/>
    <p:sldId id="279" r:id="rId26"/>
    <p:sldId id="267" r:id="rId27"/>
    <p:sldId id="269" r:id="rId28"/>
    <p:sldId id="272" r:id="rId29"/>
    <p:sldId id="273" r:id="rId30"/>
    <p:sldId id="280" r:id="rId31"/>
    <p:sldId id="281" r:id="rId32"/>
    <p:sldId id="282" r:id="rId33"/>
    <p:sldId id="283"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21" r:id="rId55"/>
    <p:sldId id="322" r:id="rId5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04" autoAdjust="0"/>
    <p:restoredTop sz="94683" autoAdjust="0"/>
  </p:normalViewPr>
  <p:slideViewPr>
    <p:cSldViewPr>
      <p:cViewPr varScale="1">
        <p:scale>
          <a:sx n="69" d="100"/>
          <a:sy n="69" d="100"/>
        </p:scale>
        <p:origin x="-133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373"/>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B4E69A-4AF6-4BA6-82AF-DAF83D06643D}" type="datetimeFigureOut">
              <a:rPr lang="en-US" smtClean="0"/>
              <a:pPr/>
              <a:t>3/26/2020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43C9EB-1AC6-4DEE-8D3F-5A61DCA705C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endParaRPr 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ltLang="zh-CN"/>
          </a:p>
        </p:txBody>
      </p:sp>
      <p:sp>
        <p:nvSpPr>
          <p:cNvPr id="5" name="Footer Placeholder 4"/>
          <p:cNvSpPr>
            <a:spLocks noGrp="1"/>
          </p:cNvSpPr>
          <p:nvPr>
            <p:ph type="ftr" sz="quarter" idx="11"/>
          </p:nvPr>
        </p:nvSpPr>
        <p:spPr/>
        <p:txBody>
          <a:bodyPr/>
          <a:lstStyle/>
          <a:p>
            <a:endParaRPr lang="en-US" altLang="zh-CN"/>
          </a:p>
        </p:txBody>
      </p:sp>
      <p:sp>
        <p:nvSpPr>
          <p:cNvPr id="6" name="Slide Number Placeholder 5"/>
          <p:cNvSpPr>
            <a:spLocks noGrp="1"/>
          </p:cNvSpPr>
          <p:nvPr>
            <p:ph type="sldNum" sz="quarter" idx="12"/>
          </p:nvPr>
        </p:nvSpPr>
        <p:spPr/>
        <p:txBody>
          <a:bodyPr/>
          <a:lstStyle/>
          <a:p>
            <a:fld id="{5CC51811-AF4E-4DA4-800C-AF400E9AE0F9}" type="slidenum">
              <a:rPr lang="zh-CN" altLang="en-US" smtClean="0"/>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ltLang="zh-CN"/>
          </a:p>
        </p:txBody>
      </p:sp>
      <p:sp>
        <p:nvSpPr>
          <p:cNvPr id="5" name="Footer Placeholder 4"/>
          <p:cNvSpPr>
            <a:spLocks noGrp="1"/>
          </p:cNvSpPr>
          <p:nvPr>
            <p:ph type="ftr" sz="quarter" idx="11"/>
          </p:nvPr>
        </p:nvSpPr>
        <p:spPr/>
        <p:txBody>
          <a:bodyPr/>
          <a:lstStyle/>
          <a:p>
            <a:endParaRPr lang="en-US" altLang="zh-CN"/>
          </a:p>
        </p:txBody>
      </p:sp>
      <p:sp>
        <p:nvSpPr>
          <p:cNvPr id="6" name="Slide Number Placeholder 5"/>
          <p:cNvSpPr>
            <a:spLocks noGrp="1"/>
          </p:cNvSpPr>
          <p:nvPr>
            <p:ph type="sldNum" sz="quarter" idx="12"/>
          </p:nvPr>
        </p:nvSpPr>
        <p:spPr/>
        <p:txBody>
          <a:bodyPr/>
          <a:lstStyle/>
          <a:p>
            <a:fld id="{FCB8439D-BF77-43FC-83DE-910556439E48}" type="slidenum">
              <a:rPr lang="zh-CN" altLang="en-US" smtClean="0"/>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ltLang="zh-CN"/>
          </a:p>
        </p:txBody>
      </p:sp>
      <p:sp>
        <p:nvSpPr>
          <p:cNvPr id="5" name="Footer Placeholder 4"/>
          <p:cNvSpPr>
            <a:spLocks noGrp="1"/>
          </p:cNvSpPr>
          <p:nvPr>
            <p:ph type="ftr" sz="quarter" idx="11"/>
          </p:nvPr>
        </p:nvSpPr>
        <p:spPr/>
        <p:txBody>
          <a:bodyPr/>
          <a:lstStyle/>
          <a:p>
            <a:endParaRPr lang="en-US" altLang="zh-CN"/>
          </a:p>
        </p:txBody>
      </p:sp>
      <p:sp>
        <p:nvSpPr>
          <p:cNvPr id="6" name="Slide Number Placeholder 5"/>
          <p:cNvSpPr>
            <a:spLocks noGrp="1"/>
          </p:cNvSpPr>
          <p:nvPr>
            <p:ph type="sldNum" sz="quarter" idx="12"/>
          </p:nvPr>
        </p:nvSpPr>
        <p:spPr/>
        <p:txBody>
          <a:bodyPr/>
          <a:lstStyle/>
          <a:p>
            <a:fld id="{400DF970-BD45-4E4A-B1DC-A99C8A65B6DA}" type="slidenum">
              <a:rPr lang="zh-CN" altLang="en-US" smtClean="0"/>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086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066800" y="2133600"/>
            <a:ext cx="3467100" cy="1828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1066800" y="4114800"/>
            <a:ext cx="3467100" cy="1828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86300" y="2133600"/>
            <a:ext cx="3467100" cy="381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0" y="6613525"/>
            <a:ext cx="2133600" cy="244475"/>
          </a:xfrm>
        </p:spPr>
        <p:txBody>
          <a:bodyPr/>
          <a:lstStyle>
            <a:lvl1pPr>
              <a:defRPr smtClean="0"/>
            </a:lvl1pPr>
          </a:lstStyle>
          <a:p>
            <a:pPr>
              <a:defRPr/>
            </a:pPr>
            <a:endParaRPr lang="en-GB"/>
          </a:p>
        </p:txBody>
      </p:sp>
      <p:sp>
        <p:nvSpPr>
          <p:cNvPr id="7" name="Footer Placeholder 6"/>
          <p:cNvSpPr>
            <a:spLocks noGrp="1"/>
          </p:cNvSpPr>
          <p:nvPr>
            <p:ph type="ftr" sz="quarter" idx="11"/>
          </p:nvPr>
        </p:nvSpPr>
        <p:spPr>
          <a:xfrm>
            <a:off x="2286000" y="6629400"/>
            <a:ext cx="4876800" cy="228600"/>
          </a:xfrm>
        </p:spPr>
        <p:txBody>
          <a:bodyPr/>
          <a:lstStyle>
            <a:lvl1pPr>
              <a:defRPr smtClean="0"/>
            </a:lvl1pPr>
          </a:lstStyle>
          <a:p>
            <a:pPr>
              <a:defRPr/>
            </a:pPr>
            <a:r>
              <a:rPr lang="en-GB"/>
              <a:t>Free powerpoint template: www.brainybetty.com</a:t>
            </a:r>
          </a:p>
        </p:txBody>
      </p:sp>
      <p:sp>
        <p:nvSpPr>
          <p:cNvPr id="8" name="Slide Number Placeholder 7"/>
          <p:cNvSpPr>
            <a:spLocks noGrp="1"/>
          </p:cNvSpPr>
          <p:nvPr>
            <p:ph type="sldNum" sz="quarter" idx="12"/>
          </p:nvPr>
        </p:nvSpPr>
        <p:spPr>
          <a:xfrm>
            <a:off x="7620000" y="6553200"/>
            <a:ext cx="1524000" cy="304800"/>
          </a:xfrm>
        </p:spPr>
        <p:txBody>
          <a:bodyPr/>
          <a:lstStyle>
            <a:lvl1pPr>
              <a:defRPr smtClean="0"/>
            </a:lvl1pPr>
          </a:lstStyle>
          <a:p>
            <a:pPr>
              <a:defRPr/>
            </a:pPr>
            <a:fld id="{58CF5CAB-100E-4A0A-BFFD-2C28340CB00F}" type="slidenum">
              <a:rPr lang="en-GB"/>
              <a:pPr>
                <a:defRPr/>
              </a:pPr>
              <a:t>‹#›</a:t>
            </a:fld>
            <a:endParaRPr lang="en-GB"/>
          </a:p>
        </p:txBody>
      </p:sp>
    </p:spTree>
  </p:cSld>
  <p:clrMapOvr>
    <a:masterClrMapping/>
  </p:clrMapOvr>
  <p:transition spd="slow">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ltLang="zh-CN"/>
          </a:p>
        </p:txBody>
      </p:sp>
      <p:sp>
        <p:nvSpPr>
          <p:cNvPr id="5" name="Footer Placeholder 4"/>
          <p:cNvSpPr>
            <a:spLocks noGrp="1"/>
          </p:cNvSpPr>
          <p:nvPr>
            <p:ph type="ftr" sz="quarter" idx="11"/>
          </p:nvPr>
        </p:nvSpPr>
        <p:spPr/>
        <p:txBody>
          <a:bodyPr/>
          <a:lstStyle/>
          <a:p>
            <a:endParaRPr lang="en-US" altLang="zh-CN"/>
          </a:p>
        </p:txBody>
      </p:sp>
      <p:sp>
        <p:nvSpPr>
          <p:cNvPr id="6" name="Slide Number Placeholder 5"/>
          <p:cNvSpPr>
            <a:spLocks noGrp="1"/>
          </p:cNvSpPr>
          <p:nvPr>
            <p:ph type="sldNum" sz="quarter" idx="12"/>
          </p:nvPr>
        </p:nvSpPr>
        <p:spPr/>
        <p:txBody>
          <a:bodyPr/>
          <a:lstStyle/>
          <a:p>
            <a:fld id="{EFAE40E9-8D75-48A4-ADD1-351C1A32261A}" type="slidenum">
              <a:rPr lang="zh-CN" altLang="en-US" smtClean="0"/>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ltLang="zh-CN"/>
          </a:p>
        </p:txBody>
      </p:sp>
      <p:sp>
        <p:nvSpPr>
          <p:cNvPr id="5" name="Footer Placeholder 4"/>
          <p:cNvSpPr>
            <a:spLocks noGrp="1"/>
          </p:cNvSpPr>
          <p:nvPr>
            <p:ph type="ftr" sz="quarter" idx="11"/>
          </p:nvPr>
        </p:nvSpPr>
        <p:spPr/>
        <p:txBody>
          <a:bodyPr/>
          <a:lstStyle/>
          <a:p>
            <a:endParaRPr lang="en-US" altLang="zh-CN"/>
          </a:p>
        </p:txBody>
      </p:sp>
      <p:sp>
        <p:nvSpPr>
          <p:cNvPr id="6" name="Slide Number Placeholder 5"/>
          <p:cNvSpPr>
            <a:spLocks noGrp="1"/>
          </p:cNvSpPr>
          <p:nvPr>
            <p:ph type="sldNum" sz="quarter" idx="12"/>
          </p:nvPr>
        </p:nvSpPr>
        <p:spPr/>
        <p:txBody>
          <a:bodyPr/>
          <a:lstStyle/>
          <a:p>
            <a:fld id="{C4751FD5-6BCC-4C2B-A7FD-C687111B7C41}" type="slidenum">
              <a:rPr lang="zh-CN" altLang="en-US" smtClean="0"/>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ltLang="zh-CN"/>
          </a:p>
        </p:txBody>
      </p:sp>
      <p:sp>
        <p:nvSpPr>
          <p:cNvPr id="6" name="Footer Placeholder 5"/>
          <p:cNvSpPr>
            <a:spLocks noGrp="1"/>
          </p:cNvSpPr>
          <p:nvPr>
            <p:ph type="ftr" sz="quarter" idx="11"/>
          </p:nvPr>
        </p:nvSpPr>
        <p:spPr/>
        <p:txBody>
          <a:bodyPr/>
          <a:lstStyle/>
          <a:p>
            <a:endParaRPr lang="en-US" altLang="zh-CN"/>
          </a:p>
        </p:txBody>
      </p:sp>
      <p:sp>
        <p:nvSpPr>
          <p:cNvPr id="7" name="Slide Number Placeholder 6"/>
          <p:cNvSpPr>
            <a:spLocks noGrp="1"/>
          </p:cNvSpPr>
          <p:nvPr>
            <p:ph type="sldNum" sz="quarter" idx="12"/>
          </p:nvPr>
        </p:nvSpPr>
        <p:spPr/>
        <p:txBody>
          <a:bodyPr/>
          <a:lstStyle/>
          <a:p>
            <a:fld id="{138B34A2-D3D5-4184-8DDF-FE9C36064ECD}" type="slidenum">
              <a:rPr lang="zh-CN" altLang="en-US" smtClean="0"/>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ltLang="zh-CN"/>
          </a:p>
        </p:txBody>
      </p:sp>
      <p:sp>
        <p:nvSpPr>
          <p:cNvPr id="8" name="Footer Placeholder 7"/>
          <p:cNvSpPr>
            <a:spLocks noGrp="1"/>
          </p:cNvSpPr>
          <p:nvPr>
            <p:ph type="ftr" sz="quarter" idx="11"/>
          </p:nvPr>
        </p:nvSpPr>
        <p:spPr/>
        <p:txBody>
          <a:bodyPr/>
          <a:lstStyle/>
          <a:p>
            <a:endParaRPr lang="en-US" altLang="zh-CN"/>
          </a:p>
        </p:txBody>
      </p:sp>
      <p:sp>
        <p:nvSpPr>
          <p:cNvPr id="9" name="Slide Number Placeholder 8"/>
          <p:cNvSpPr>
            <a:spLocks noGrp="1"/>
          </p:cNvSpPr>
          <p:nvPr>
            <p:ph type="sldNum" sz="quarter" idx="12"/>
          </p:nvPr>
        </p:nvSpPr>
        <p:spPr/>
        <p:txBody>
          <a:bodyPr/>
          <a:lstStyle/>
          <a:p>
            <a:fld id="{54258467-FB34-44FB-B31D-5262A3198EA7}" type="slidenum">
              <a:rPr lang="zh-CN" altLang="en-US" smtClean="0"/>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ltLang="zh-CN"/>
          </a:p>
        </p:txBody>
      </p:sp>
      <p:sp>
        <p:nvSpPr>
          <p:cNvPr id="4" name="Footer Placeholder 3"/>
          <p:cNvSpPr>
            <a:spLocks noGrp="1"/>
          </p:cNvSpPr>
          <p:nvPr>
            <p:ph type="ftr" sz="quarter" idx="11"/>
          </p:nvPr>
        </p:nvSpPr>
        <p:spPr/>
        <p:txBody>
          <a:bodyPr/>
          <a:lstStyle/>
          <a:p>
            <a:endParaRPr lang="en-US" altLang="zh-CN"/>
          </a:p>
        </p:txBody>
      </p:sp>
      <p:sp>
        <p:nvSpPr>
          <p:cNvPr id="5" name="Slide Number Placeholder 4"/>
          <p:cNvSpPr>
            <a:spLocks noGrp="1"/>
          </p:cNvSpPr>
          <p:nvPr>
            <p:ph type="sldNum" sz="quarter" idx="12"/>
          </p:nvPr>
        </p:nvSpPr>
        <p:spPr/>
        <p:txBody>
          <a:bodyPr/>
          <a:lstStyle/>
          <a:p>
            <a:fld id="{5E762809-54CB-48F0-80C8-3E682C111CA7}" type="slidenum">
              <a:rPr lang="zh-CN" altLang="en-US" smtClean="0"/>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zh-CN"/>
          </a:p>
        </p:txBody>
      </p:sp>
      <p:sp>
        <p:nvSpPr>
          <p:cNvPr id="3" name="Footer Placeholder 2"/>
          <p:cNvSpPr>
            <a:spLocks noGrp="1"/>
          </p:cNvSpPr>
          <p:nvPr>
            <p:ph type="ftr" sz="quarter" idx="11"/>
          </p:nvPr>
        </p:nvSpPr>
        <p:spPr/>
        <p:txBody>
          <a:bodyPr/>
          <a:lstStyle/>
          <a:p>
            <a:endParaRPr lang="en-US" altLang="zh-CN"/>
          </a:p>
        </p:txBody>
      </p:sp>
      <p:sp>
        <p:nvSpPr>
          <p:cNvPr id="4" name="Slide Number Placeholder 3"/>
          <p:cNvSpPr>
            <a:spLocks noGrp="1"/>
          </p:cNvSpPr>
          <p:nvPr>
            <p:ph type="sldNum" sz="quarter" idx="12"/>
          </p:nvPr>
        </p:nvSpPr>
        <p:spPr/>
        <p:txBody>
          <a:bodyPr/>
          <a:lstStyle/>
          <a:p>
            <a:fld id="{BAEEAF59-4554-48A7-94D2-294A138E5ADF}" type="slidenum">
              <a:rPr lang="zh-CN" altLang="en-US" smtClean="0"/>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ltLang="zh-CN"/>
          </a:p>
        </p:txBody>
      </p:sp>
      <p:sp>
        <p:nvSpPr>
          <p:cNvPr id="6" name="Footer Placeholder 5"/>
          <p:cNvSpPr>
            <a:spLocks noGrp="1"/>
          </p:cNvSpPr>
          <p:nvPr>
            <p:ph type="ftr" sz="quarter" idx="11"/>
          </p:nvPr>
        </p:nvSpPr>
        <p:spPr/>
        <p:txBody>
          <a:bodyPr/>
          <a:lstStyle/>
          <a:p>
            <a:endParaRPr lang="en-US" altLang="zh-CN"/>
          </a:p>
        </p:txBody>
      </p:sp>
      <p:sp>
        <p:nvSpPr>
          <p:cNvPr id="7" name="Slide Number Placeholder 6"/>
          <p:cNvSpPr>
            <a:spLocks noGrp="1"/>
          </p:cNvSpPr>
          <p:nvPr>
            <p:ph type="sldNum" sz="quarter" idx="12"/>
          </p:nvPr>
        </p:nvSpPr>
        <p:spPr/>
        <p:txBody>
          <a:bodyPr/>
          <a:lstStyle/>
          <a:p>
            <a:fld id="{734F2D31-4E33-4010-A06D-E2E6D796D13C}" type="slidenum">
              <a:rPr lang="zh-CN" altLang="en-US" smtClean="0"/>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ltLang="zh-CN"/>
          </a:p>
        </p:txBody>
      </p:sp>
      <p:sp>
        <p:nvSpPr>
          <p:cNvPr id="6" name="Footer Placeholder 5"/>
          <p:cNvSpPr>
            <a:spLocks noGrp="1"/>
          </p:cNvSpPr>
          <p:nvPr>
            <p:ph type="ftr" sz="quarter" idx="11"/>
          </p:nvPr>
        </p:nvSpPr>
        <p:spPr/>
        <p:txBody>
          <a:bodyPr/>
          <a:lstStyle/>
          <a:p>
            <a:endParaRPr lang="en-US" altLang="zh-CN"/>
          </a:p>
        </p:txBody>
      </p:sp>
      <p:sp>
        <p:nvSpPr>
          <p:cNvPr id="7" name="Slide Number Placeholder 6"/>
          <p:cNvSpPr>
            <a:spLocks noGrp="1"/>
          </p:cNvSpPr>
          <p:nvPr>
            <p:ph type="sldNum" sz="quarter" idx="12"/>
          </p:nvPr>
        </p:nvSpPr>
        <p:spPr/>
        <p:txBody>
          <a:bodyPr/>
          <a:lstStyle/>
          <a:p>
            <a:fld id="{E6624DDD-6289-45B8-9095-FCA3D905228F}" type="slidenum">
              <a:rPr lang="zh-CN" altLang="en-US" smtClean="0"/>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ltLang="zh-C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ltLang="zh-C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974453-F9A7-49A0-AF9C-C339ECAD2C13}" type="slidenum">
              <a:rPr lang="zh-CN" altLang="en-US" smtClean="0"/>
              <a:pPr/>
              <a:t>‹#›</a:t>
            </a:fld>
            <a:endParaRPr lang="en-US" altLang="zh-CN"/>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0.jpe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r>
              <a:rPr lang="en-US" sz="4800" b="1" dirty="0" smtClean="0"/>
              <a:t>Modern Poetry</a:t>
            </a:r>
          </a:p>
          <a:p>
            <a:pPr algn="ctr">
              <a:buNone/>
            </a:pPr>
            <a:endParaRPr lang="en-US" sz="4800" b="1" dirty="0" smtClean="0"/>
          </a:p>
          <a:p>
            <a:pPr algn="ctr">
              <a:buNone/>
            </a:pPr>
            <a:r>
              <a:rPr lang="en-US" b="1" smtClean="0"/>
              <a:t>History </a:t>
            </a:r>
            <a:r>
              <a:rPr lang="en-US" b="1" dirty="0" smtClean="0"/>
              <a:t>of English </a:t>
            </a:r>
            <a:r>
              <a:rPr lang="en-US" b="1" dirty="0" smtClean="0"/>
              <a:t>Literature</a:t>
            </a:r>
            <a:endParaRPr lang="en-US" b="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GB" dirty="0" smtClean="0"/>
              <a:t>He aims at inducing certain states of mind in the reader rather than communicating logical meaning. The imagists, on the other hand, aim at clarity of expression through hard, accurate, and definite images. </a:t>
            </a:r>
            <a:endParaRPr lang="en-US"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GB" dirty="0" smtClean="0"/>
              <a:t>They believe that it is not the elaborate similes of Milton or extended metaphors of Shakespeare which can express the soul of poetry. This purpose of poetry can be best served by images which by their rapid impingement on the consciousness, set up in the mind fleeting complexes of thought and feeling. </a:t>
            </a:r>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GB" dirty="0" smtClean="0"/>
              <a:t>In poetry which is capable of capturing such instantaneous state of mind, there is no scope for Wordsworth’s “emotion recollected in tranquillity”. </a:t>
            </a:r>
            <a:r>
              <a:rPr lang="en-GB" smtClean="0"/>
              <a:t>In it suggestion plays the paramount part and there is no room for patient, objective descriptions.</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T.S. Eliot</a:t>
            </a:r>
            <a:endParaRPr lang="en-US" dirty="0"/>
          </a:p>
        </p:txBody>
      </p:sp>
      <p:sp>
        <p:nvSpPr>
          <p:cNvPr id="5" name="Subtitle 4"/>
          <p:cNvSpPr>
            <a:spLocks noGrp="1"/>
          </p:cNvSpPr>
          <p:nvPr>
            <p:ph type="subTitle" idx="1"/>
          </p:nvPr>
        </p:nvSpPr>
        <p:spPr/>
        <p:txBody>
          <a:bodyPr/>
          <a:lstStyle/>
          <a:p>
            <a:r>
              <a:rPr lang="en-US" altLang="zh-CN" sz="2800" dirty="0" smtClean="0"/>
              <a:t>1888—1965</a:t>
            </a:r>
            <a:endParaRPr lang="en-US" dirty="0"/>
          </a:p>
        </p:txBody>
      </p:sp>
      <p:pic>
        <p:nvPicPr>
          <p:cNvPr id="6" name="Picture 5" descr="eliot_life.jpg"/>
          <p:cNvPicPr>
            <a:picLocks noChangeAspect="1"/>
          </p:cNvPicPr>
          <p:nvPr/>
        </p:nvPicPr>
        <p:blipFill>
          <a:blip r:embed="rId2" cstate="print"/>
          <a:stretch>
            <a:fillRect/>
          </a:stretch>
        </p:blipFill>
        <p:spPr>
          <a:xfrm>
            <a:off x="214282" y="2928934"/>
            <a:ext cx="2000264" cy="2733694"/>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Biography</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BIRTH:</a:t>
            </a:r>
          </a:p>
          <a:p>
            <a:pPr lvl="1"/>
            <a:r>
              <a:rPr lang="en-US" dirty="0" smtClean="0"/>
              <a:t>Thomas Stearns Eliot </a:t>
            </a:r>
          </a:p>
          <a:p>
            <a:pPr lvl="1"/>
            <a:r>
              <a:rPr lang="en-US" dirty="0" smtClean="0"/>
              <a:t>September 26, 1888 in Missouri.  </a:t>
            </a:r>
          </a:p>
          <a:p>
            <a:r>
              <a:rPr lang="en-US" dirty="0" smtClean="0"/>
              <a:t>CHILDHOOD:</a:t>
            </a:r>
          </a:p>
          <a:p>
            <a:pPr lvl="1"/>
            <a:r>
              <a:rPr lang="en-US" dirty="0" smtClean="0"/>
              <a:t>father, Henry Ware Eliot, </a:t>
            </a:r>
          </a:p>
          <a:p>
            <a:pPr lvl="2"/>
            <a:r>
              <a:rPr lang="en-US" dirty="0" smtClean="0"/>
              <a:t>the president of the Hydraulic Brick Company.  </a:t>
            </a:r>
          </a:p>
          <a:p>
            <a:pPr lvl="1"/>
            <a:r>
              <a:rPr lang="en-US" dirty="0" smtClean="0"/>
              <a:t>mother, Charlotte </a:t>
            </a:r>
            <a:r>
              <a:rPr lang="en-US" dirty="0" err="1" smtClean="0"/>
              <a:t>Champe</a:t>
            </a:r>
            <a:r>
              <a:rPr lang="en-US" dirty="0" smtClean="0"/>
              <a:t> Stearns, </a:t>
            </a:r>
          </a:p>
          <a:p>
            <a:pPr lvl="2"/>
            <a:r>
              <a:rPr lang="en-US" dirty="0" smtClean="0"/>
              <a:t>volunteer at the Humanity Club of St. Louis.  </a:t>
            </a:r>
          </a:p>
          <a:p>
            <a:pPr lvl="2"/>
            <a:r>
              <a:rPr lang="en-US" dirty="0" smtClean="0"/>
              <a:t>was a teacher. </a:t>
            </a:r>
          </a:p>
          <a:p>
            <a:pPr lvl="1"/>
            <a:r>
              <a:rPr lang="en-US" dirty="0" smtClean="0"/>
              <a:t>At the time of Eliot’s birth, his parents were in their mid-forties </a:t>
            </a:r>
          </a:p>
          <a:p>
            <a:pPr lvl="2"/>
            <a:r>
              <a:rPr lang="en-US" dirty="0" smtClean="0"/>
              <a:t>siblings were already grown.</a:t>
            </a:r>
          </a:p>
          <a:p>
            <a:r>
              <a:rPr lang="en-US" dirty="0" smtClean="0"/>
              <a:t>EDUCATION:</a:t>
            </a:r>
          </a:p>
          <a:p>
            <a:pPr lvl="1"/>
            <a:r>
              <a:rPr lang="en-US" dirty="0" smtClean="0"/>
              <a:t>attended Harvard University </a:t>
            </a:r>
          </a:p>
          <a:p>
            <a:pPr lvl="1"/>
            <a:r>
              <a:rPr lang="en-US" dirty="0" smtClean="0"/>
              <a:t>left with a masters and undergraduate degrees.  </a:t>
            </a:r>
          </a:p>
          <a:p>
            <a:pPr lvl="1"/>
            <a:r>
              <a:rPr lang="en-US" dirty="0" smtClean="0"/>
              <a:t>returned to Harvard to receive a doctorate degree in philosophy.</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Biography</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Toured the continent after Harvard</a:t>
            </a:r>
          </a:p>
          <a:p>
            <a:r>
              <a:rPr lang="en-US" dirty="0" smtClean="0"/>
              <a:t>1915 married first wife, Vivienne </a:t>
            </a:r>
            <a:r>
              <a:rPr lang="en-US" dirty="0" err="1" smtClean="0"/>
              <a:t>Haigh</a:t>
            </a:r>
            <a:r>
              <a:rPr lang="en-US" dirty="0" smtClean="0"/>
              <a:t>-Wood</a:t>
            </a:r>
          </a:p>
          <a:p>
            <a:r>
              <a:rPr lang="en-US" dirty="0" smtClean="0"/>
              <a:t>1917 began working at Lloyd’s bank in London</a:t>
            </a:r>
          </a:p>
          <a:p>
            <a:r>
              <a:rPr lang="en-US" dirty="0" smtClean="0"/>
              <a:t>1925 left the bank to work at a publishing firm</a:t>
            </a:r>
          </a:p>
          <a:p>
            <a:r>
              <a:rPr lang="en-US" dirty="0" smtClean="0"/>
              <a:t>1927 converted to Anglicanism, dropped U.S. citizenship, became a </a:t>
            </a:r>
            <a:r>
              <a:rPr lang="en-US" dirty="0" err="1" smtClean="0"/>
              <a:t>british</a:t>
            </a:r>
            <a:r>
              <a:rPr lang="en-US" dirty="0" smtClean="0"/>
              <a:t> subject</a:t>
            </a:r>
          </a:p>
          <a:p>
            <a:r>
              <a:rPr lang="en-US" dirty="0" smtClean="0"/>
              <a:t>1933 separated from Vivienne</a:t>
            </a:r>
          </a:p>
          <a:p>
            <a:pPr lvl="1"/>
            <a:r>
              <a:rPr lang="en-US" dirty="0" smtClean="0"/>
              <a:t>Vivienne’s possible affair with Bertrand Russell?</a:t>
            </a:r>
          </a:p>
          <a:p>
            <a:pPr lvl="1"/>
            <a:r>
              <a:rPr lang="en-US" dirty="0" smtClean="0"/>
              <a:t>Eliot: "I came to persuade myself that I was in love with Vivienne simply because I wanted to burn my boats and commit myself to staying in England. And she persuaded herself that she would save the poet by keeping him in England. To her, the marriage brought no happiness. To me, it brought the state of mind out of which came </a:t>
            </a:r>
            <a:r>
              <a:rPr lang="en-US" i="1" dirty="0" smtClean="0"/>
              <a:t>The Waste Land</a:t>
            </a:r>
            <a:r>
              <a:rPr lang="en-US" dirty="0" smtClean="0"/>
              <a:t>.“</a:t>
            </a:r>
          </a:p>
          <a:p>
            <a:pPr lvl="1"/>
            <a:r>
              <a:rPr lang="en-US" dirty="0" smtClean="0"/>
              <a:t>avoiding all but one meeting with her between 1932 and her death in 1947. </a:t>
            </a:r>
          </a:p>
          <a:p>
            <a:pPr lvl="1"/>
            <a:r>
              <a:rPr lang="en-US" dirty="0" smtClean="0"/>
              <a:t>1938 Vivien was committed to the Northumberland House mental </a:t>
            </a:r>
          </a:p>
          <a:p>
            <a:pPr lvl="2"/>
            <a:r>
              <a:rPr lang="en-US" dirty="0" smtClean="0"/>
              <a:t>remained there till her death. </a:t>
            </a:r>
          </a:p>
          <a:p>
            <a:pPr lvl="2"/>
            <a:r>
              <a:rPr lang="en-US" dirty="0" smtClean="0"/>
              <a:t>Eliot remained her husband during this time though he never visited.</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Biography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1948 won Nobel prize</a:t>
            </a:r>
          </a:p>
          <a:p>
            <a:r>
              <a:rPr lang="en-US" dirty="0" smtClean="0"/>
              <a:t>1957 married </a:t>
            </a:r>
            <a:r>
              <a:rPr lang="en-US" dirty="0" err="1" smtClean="0"/>
              <a:t>Esme</a:t>
            </a:r>
            <a:r>
              <a:rPr lang="en-US" dirty="0" smtClean="0"/>
              <a:t> Valerie Fletcher</a:t>
            </a:r>
          </a:p>
          <a:p>
            <a:pPr lvl="1"/>
            <a:r>
              <a:rPr lang="en-US" dirty="0" smtClean="0"/>
              <a:t>Had been his secretary at the publishing house since 1949</a:t>
            </a:r>
          </a:p>
          <a:p>
            <a:pPr lvl="1"/>
            <a:r>
              <a:rPr lang="en-US" dirty="0" smtClean="0"/>
              <a:t>37 years his junior (he was nearly 70, she was 32)</a:t>
            </a:r>
          </a:p>
          <a:p>
            <a:pPr lvl="1"/>
            <a:r>
              <a:rPr lang="en-US" dirty="0" smtClean="0"/>
              <a:t>Preserved his literary legacy after Eliot’s death</a:t>
            </a:r>
          </a:p>
          <a:p>
            <a:r>
              <a:rPr lang="en-US" dirty="0" smtClean="0"/>
              <a:t>In 1965, he died of emphysema in London at the age of seventy-seven.</a:t>
            </a:r>
          </a:p>
          <a:p>
            <a:r>
              <a:rPr lang="en-US" dirty="0" smtClean="0"/>
              <a:t>1983 won two posthumous </a:t>
            </a:r>
            <a:r>
              <a:rPr lang="en-US" smtClean="0"/>
              <a:t>Tony Awards for “Cats”</a:t>
            </a:r>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Eliot’s theories about modern poetry are enacted in his work:</a:t>
            </a:r>
          </a:p>
          <a:p>
            <a:pPr lvl="1"/>
            <a:r>
              <a:rPr lang="en-US" dirty="0" smtClean="0"/>
              <a:t>his writing exemplifies not only modernity, but also the modernist mode</a:t>
            </a:r>
          </a:p>
          <a:p>
            <a:pPr lvl="1"/>
            <a:r>
              <a:rPr lang="en-US" dirty="0" smtClean="0"/>
              <a:t>it seeks to put the reader off balance so as to capture the incoherence and dislocations of a bewildering age.</a:t>
            </a:r>
          </a:p>
          <a:p>
            <a:pPr lvl="2"/>
            <a:r>
              <a:rPr lang="en-US" dirty="0" smtClean="0"/>
              <a:t>the modern individual is “no longer at ease here” </a:t>
            </a:r>
          </a:p>
          <a:p>
            <a:pPr lvl="3"/>
            <a:r>
              <a:rPr lang="en-US" dirty="0" smtClean="0"/>
              <a:t>he has witnessed the birth of something new and unprecedented, and finds the change to be a “[h]</a:t>
            </a:r>
            <a:r>
              <a:rPr lang="en-US" dirty="0" err="1" smtClean="0"/>
              <a:t>ard</a:t>
            </a:r>
            <a:r>
              <a:rPr lang="en-US" dirty="0" smtClean="0"/>
              <a:t> and bitter agony”</a:t>
            </a:r>
          </a:p>
          <a:p>
            <a:pPr lvl="2"/>
            <a:r>
              <a:rPr lang="en-US" dirty="0" smtClean="0"/>
              <a:t>he also attempts to counteract its disorderliness:</a:t>
            </a:r>
          </a:p>
          <a:p>
            <a:pPr lvl="3"/>
            <a:r>
              <a:rPr lang="en-US" dirty="0" smtClean="0"/>
              <a:t> bringing disparate elements into some sort of conceptual unity. </a:t>
            </a:r>
          </a:p>
          <a:p>
            <a:pPr lvl="3"/>
            <a:r>
              <a:rPr lang="en-US" dirty="0" smtClean="0"/>
              <a:t>“The poet’s mind is in fact a receptacle for seizing and storing up numberless feelings, phrases, images, which remain there until all the particles which can unite to form a new compound are present together”</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28596" y="142852"/>
            <a:ext cx="8153400" cy="990600"/>
          </a:xfrm>
        </p:spPr>
        <p:txBody>
          <a:bodyPr/>
          <a:lstStyle/>
          <a:p>
            <a:r>
              <a:rPr lang="en-US" dirty="0" smtClean="0"/>
              <a:t>Aesthetic Views</a:t>
            </a:r>
            <a:endParaRPr lang="en-US" dirty="0"/>
          </a:p>
        </p:txBody>
      </p:sp>
      <p:sp>
        <p:nvSpPr>
          <p:cNvPr id="6" name="Content Placeholder 5"/>
          <p:cNvSpPr>
            <a:spLocks noGrp="1"/>
          </p:cNvSpPr>
          <p:nvPr>
            <p:ph idx="1"/>
          </p:nvPr>
        </p:nvSpPr>
        <p:spPr>
          <a:xfrm>
            <a:off x="714348" y="1785926"/>
            <a:ext cx="8153400" cy="4495800"/>
          </a:xfrm>
        </p:spPr>
        <p:txBody>
          <a:bodyPr>
            <a:normAutofit/>
          </a:bodyPr>
          <a:lstStyle/>
          <a:p>
            <a:r>
              <a:rPr lang="en-US" dirty="0" smtClean="0"/>
              <a:t> A poem should be an organic thing in itself, a made object.</a:t>
            </a:r>
          </a:p>
          <a:p>
            <a:r>
              <a:rPr lang="en-US" dirty="0" smtClean="0"/>
              <a:t> Once it is finished, the poet will no longer have control of it. </a:t>
            </a:r>
          </a:p>
          <a:p>
            <a:r>
              <a:rPr lang="en-US" dirty="0" smtClean="0"/>
              <a:t>It should  be judged, analyzed by itself without  the interference of the poet’s personal influence and intentional  elements and other elements.</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Reflection of Life:</a:t>
            </a:r>
            <a:endParaRPr lang="en-US" dirty="0"/>
          </a:p>
        </p:txBody>
      </p:sp>
      <p:sp>
        <p:nvSpPr>
          <p:cNvPr id="7" name="Content Placeholder 6"/>
          <p:cNvSpPr>
            <a:spLocks noGrp="1"/>
          </p:cNvSpPr>
          <p:nvPr>
            <p:ph idx="1"/>
          </p:nvPr>
        </p:nvSpPr>
        <p:spPr>
          <a:xfrm>
            <a:off x="714348" y="1643050"/>
            <a:ext cx="8153400" cy="4495800"/>
          </a:xfrm>
        </p:spPr>
        <p:txBody>
          <a:bodyPr>
            <a:normAutofit fontScale="92500" lnSpcReduction="10000"/>
          </a:bodyPr>
          <a:lstStyle/>
          <a:p>
            <a:r>
              <a:rPr lang="en-US" dirty="0" smtClean="0"/>
              <a:t>Modern life is chaotic, futile,  fragmentary</a:t>
            </a:r>
          </a:p>
          <a:p>
            <a:pPr lvl="1"/>
            <a:r>
              <a:rPr lang="en-US" dirty="0" smtClean="0"/>
              <a:t>Eliot argues that modern poetry “must be difficult” to match the intricacy of modern experience. </a:t>
            </a:r>
          </a:p>
          <a:p>
            <a:pPr marL="320040" lvl="1" indent="-320040">
              <a:spcBef>
                <a:spcPts val="700"/>
              </a:spcBef>
              <a:buClr>
                <a:schemeClr val="accent2"/>
              </a:buClr>
              <a:buSzPct val="60000"/>
              <a:buFont typeface="Wingdings"/>
              <a:buChar char=""/>
            </a:pPr>
            <a:r>
              <a:rPr lang="en-US" dirty="0" smtClean="0"/>
              <a:t>poetry should reflect this fragmentary nature  of life: </a:t>
            </a:r>
          </a:p>
          <a:p>
            <a:pPr lvl="1"/>
            <a:r>
              <a:rPr lang="en-US" dirty="0" smtClean="0"/>
              <a:t>“ The poet must become more and more comprehensive, more allusive, more indirect, in order to force, to dislocate if necessary, language into his meaning”</a:t>
            </a:r>
          </a:p>
          <a:p>
            <a:r>
              <a:rPr lang="en-US" dirty="0" smtClean="0"/>
              <a:t>this nature of life should be projected, not analyzed.</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GB" dirty="0" smtClean="0"/>
              <a:t>Modern poetry, of which T. S. Eliot is the chief representative, has followed entirely a different tradition from the Romantic and Victorian tradition of poetry. Every age has certain ideas about poetry, especially regarding the essentially poetical subjects, the poetical materials and the poetical modes. </a:t>
            </a:r>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The Poet Should Draw Upon Tradition:</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t>use the past to serve the present and future</a:t>
            </a:r>
          </a:p>
          <a:p>
            <a:pPr lvl="1"/>
            <a:r>
              <a:rPr lang="en-US" dirty="0" smtClean="0"/>
              <a:t>“simultaneous order” </a:t>
            </a:r>
          </a:p>
          <a:p>
            <a:pPr lvl="2"/>
            <a:r>
              <a:rPr lang="en-US" dirty="0" smtClean="0"/>
              <a:t>how the past, present, future interrelate</a:t>
            </a:r>
          </a:p>
          <a:p>
            <a:pPr lvl="2"/>
            <a:r>
              <a:rPr lang="en-US" dirty="0" smtClean="0"/>
              <a:t>Sometimes at the same time</a:t>
            </a:r>
          </a:p>
          <a:p>
            <a:r>
              <a:rPr lang="en-US" dirty="0" smtClean="0"/>
              <a:t>borrow from authors that are:</a:t>
            </a:r>
          </a:p>
          <a:p>
            <a:pPr lvl="1"/>
            <a:r>
              <a:rPr lang="en-US" dirty="0" smtClean="0"/>
              <a:t>remote in time</a:t>
            </a:r>
          </a:p>
          <a:p>
            <a:pPr lvl="1"/>
            <a:r>
              <a:rPr lang="en-US" dirty="0" smtClean="0"/>
              <a:t>alien in language </a:t>
            </a:r>
          </a:p>
          <a:p>
            <a:pPr lvl="1"/>
            <a:r>
              <a:rPr lang="en-US" dirty="0" smtClean="0"/>
              <a:t>diverse in interest</a:t>
            </a:r>
          </a:p>
          <a:p>
            <a:r>
              <a:rPr lang="en-US" dirty="0" smtClean="0"/>
              <a:t>use the past to underscore what is missing from the present.</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ltLang="zh-CN" dirty="0"/>
              <a:t>  </a:t>
            </a:r>
            <a:r>
              <a:rPr lang="en-US" altLang="zh-CN" dirty="0" smtClean="0"/>
              <a:t>Style/Technique</a:t>
            </a:r>
            <a:endParaRPr lang="en-US" altLang="zh-CN" dirty="0"/>
          </a:p>
        </p:txBody>
      </p:sp>
      <p:sp>
        <p:nvSpPr>
          <p:cNvPr id="13315" name="Rectangle 3"/>
          <p:cNvSpPr>
            <a:spLocks noGrp="1" noChangeArrowheads="1"/>
          </p:cNvSpPr>
          <p:nvPr>
            <p:ph idx="1"/>
          </p:nvPr>
        </p:nvSpPr>
        <p:spPr/>
        <p:txBody>
          <a:bodyPr/>
          <a:lstStyle/>
          <a:p>
            <a:r>
              <a:rPr lang="en-US" altLang="zh-CN" dirty="0" smtClean="0"/>
              <a:t>disconnected </a:t>
            </a:r>
            <a:r>
              <a:rPr lang="en-US" altLang="zh-CN" dirty="0"/>
              <a:t>images/symbols</a:t>
            </a:r>
          </a:p>
          <a:p>
            <a:r>
              <a:rPr lang="en-US" altLang="zh-CN" dirty="0" smtClean="0"/>
              <a:t>literary allusions/references</a:t>
            </a:r>
          </a:p>
          <a:p>
            <a:pPr lvl="1"/>
            <a:r>
              <a:rPr lang="en-US" altLang="zh-CN" dirty="0" smtClean="0"/>
              <a:t>Sometimes VERY obscure!!!</a:t>
            </a:r>
          </a:p>
          <a:p>
            <a:r>
              <a:rPr lang="en-US" altLang="zh-CN" dirty="0" smtClean="0"/>
              <a:t>highly expressive meter </a:t>
            </a:r>
          </a:p>
          <a:p>
            <a:r>
              <a:rPr lang="en-US" altLang="zh-CN" dirty="0" smtClean="0"/>
              <a:t>rhythm  of free verses</a:t>
            </a:r>
          </a:p>
          <a:p>
            <a:r>
              <a:rPr lang="en-US" altLang="zh-CN" dirty="0" smtClean="0"/>
              <a:t>metaphysical whimsical images/whims</a:t>
            </a:r>
          </a:p>
          <a:p>
            <a:r>
              <a:rPr lang="en-US" altLang="zh-CN" dirty="0" smtClean="0"/>
              <a:t>flexible tone</a:t>
            </a:r>
          </a:p>
          <a:p>
            <a:endParaRPr lang="en-US" altLang="zh-CN" dirty="0"/>
          </a:p>
          <a:p>
            <a:endParaRPr lang="en-US" altLang="zh-CN"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altLang="zh-CN" i="1" dirty="0"/>
              <a:t>The Waste </a:t>
            </a:r>
            <a:r>
              <a:rPr lang="en-US" altLang="zh-CN" i="1" dirty="0" smtClean="0"/>
              <a:t>Land &amp; </a:t>
            </a:r>
            <a:r>
              <a:rPr lang="en-US" altLang="zh-CN" i="1" dirty="0" err="1" smtClean="0"/>
              <a:t>Prufrock</a:t>
            </a:r>
            <a:endParaRPr lang="en-US" altLang="zh-CN" i="1" dirty="0"/>
          </a:p>
        </p:txBody>
      </p:sp>
      <p:sp>
        <p:nvSpPr>
          <p:cNvPr id="57347" name="Rectangle 3"/>
          <p:cNvSpPr>
            <a:spLocks noGrp="1" noChangeArrowheads="1"/>
          </p:cNvSpPr>
          <p:nvPr>
            <p:ph idx="1"/>
          </p:nvPr>
        </p:nvSpPr>
        <p:spPr/>
        <p:txBody>
          <a:bodyPr>
            <a:normAutofit fontScale="55000" lnSpcReduction="20000"/>
          </a:bodyPr>
          <a:lstStyle/>
          <a:p>
            <a:r>
              <a:rPr lang="en-US" altLang="zh-CN" sz="2800" dirty="0" smtClean="0"/>
              <a:t>The </a:t>
            </a:r>
            <a:r>
              <a:rPr lang="en-US" altLang="zh-CN" sz="2800" dirty="0"/>
              <a:t>Love Song of </a:t>
            </a:r>
            <a:r>
              <a:rPr lang="en-US" altLang="zh-CN" sz="2800" dirty="0" err="1"/>
              <a:t>J.Alfred</a:t>
            </a:r>
            <a:r>
              <a:rPr lang="en-US" altLang="zh-CN" sz="2800" dirty="0"/>
              <a:t> </a:t>
            </a:r>
            <a:r>
              <a:rPr lang="en-US" altLang="zh-CN" sz="2800" dirty="0" err="1"/>
              <a:t>Prufrock</a:t>
            </a:r>
            <a:r>
              <a:rPr lang="en-US" altLang="zh-CN" sz="2800" dirty="0"/>
              <a:t> </a:t>
            </a:r>
            <a:endParaRPr lang="en-US" altLang="zh-CN" sz="2800" dirty="0" smtClean="0"/>
          </a:p>
          <a:p>
            <a:pPr lvl="1"/>
            <a:r>
              <a:rPr lang="en-US" altLang="zh-CN" sz="2500" dirty="0" smtClean="0"/>
              <a:t>love</a:t>
            </a:r>
          </a:p>
          <a:p>
            <a:pPr lvl="1"/>
            <a:r>
              <a:rPr lang="en-US" altLang="zh-CN" sz="2500" dirty="0" smtClean="0"/>
              <a:t>indecision</a:t>
            </a:r>
          </a:p>
          <a:p>
            <a:pPr lvl="1"/>
            <a:r>
              <a:rPr lang="en-US" altLang="zh-CN" sz="2500" dirty="0" smtClean="0"/>
              <a:t>Powerlessness, impotence </a:t>
            </a:r>
          </a:p>
          <a:p>
            <a:pPr lvl="1"/>
            <a:r>
              <a:rPr lang="en-US" altLang="zh-CN" sz="2500" dirty="0" smtClean="0"/>
              <a:t>Stream-of-</a:t>
            </a:r>
            <a:r>
              <a:rPr lang="en-US" altLang="zh-CN" sz="2500" dirty="0" err="1" smtClean="0"/>
              <a:t>conciousness</a:t>
            </a:r>
            <a:endParaRPr lang="en-US" altLang="zh-CN" sz="2500" dirty="0" smtClean="0"/>
          </a:p>
          <a:p>
            <a:r>
              <a:rPr lang="en-US" altLang="zh-CN" sz="2800" dirty="0" smtClean="0"/>
              <a:t>The </a:t>
            </a:r>
            <a:r>
              <a:rPr lang="en-US" altLang="zh-CN" sz="2800" dirty="0"/>
              <a:t>Waste </a:t>
            </a:r>
            <a:r>
              <a:rPr lang="en-US" altLang="zh-CN" sz="2800" dirty="0" smtClean="0"/>
              <a:t>Land</a:t>
            </a:r>
          </a:p>
          <a:p>
            <a:pPr lvl="1"/>
            <a:r>
              <a:rPr lang="en-US" altLang="zh-CN" sz="2500" dirty="0" smtClean="0"/>
              <a:t>Written in 1922 </a:t>
            </a:r>
          </a:p>
          <a:p>
            <a:pPr lvl="1"/>
            <a:r>
              <a:rPr lang="en-US" altLang="zh-CN" sz="2500" dirty="0" smtClean="0"/>
              <a:t>Marriage failing</a:t>
            </a:r>
          </a:p>
          <a:p>
            <a:pPr lvl="2"/>
            <a:r>
              <a:rPr lang="en-US" altLang="zh-CN" sz="2200" dirty="0" smtClean="0"/>
              <a:t>Both he and Vivienne were suffering from “nervous disorders”</a:t>
            </a:r>
          </a:p>
          <a:p>
            <a:pPr lvl="3"/>
            <a:r>
              <a:rPr lang="en-US" altLang="zh-CN" sz="1900" dirty="0" smtClean="0"/>
              <a:t>He was in convalescence, recovering from a “break-down”</a:t>
            </a:r>
          </a:p>
          <a:p>
            <a:pPr lvl="3"/>
            <a:r>
              <a:rPr lang="en-US" altLang="zh-CN" sz="1900" dirty="0" smtClean="0"/>
              <a:t>Emotionally distanced himself from the work before it was published in book form</a:t>
            </a:r>
            <a:endParaRPr lang="zh-CN" altLang="en-US" sz="1900" dirty="0"/>
          </a:p>
          <a:p>
            <a:pPr lvl="1"/>
            <a:r>
              <a:rPr lang="en-US" sz="2800" dirty="0" smtClean="0"/>
              <a:t>The impotence and sterility of the modern world; cultural fragmentation </a:t>
            </a:r>
            <a:endParaRPr lang="en-US" altLang="zh-CN" sz="2800" dirty="0" smtClean="0"/>
          </a:p>
          <a:p>
            <a:pPr lvl="1"/>
            <a:r>
              <a:rPr lang="en-US" sz="2800" dirty="0" smtClean="0"/>
              <a:t>disaffected sexual relationships in the modern, faithless world</a:t>
            </a:r>
            <a:endParaRPr lang="en-US" altLang="zh-CN" sz="2500" dirty="0" smtClean="0"/>
          </a:p>
          <a:p>
            <a:pPr lvl="1"/>
            <a:r>
              <a:rPr lang="en-US" sz="2800" dirty="0" smtClean="0"/>
              <a:t>The disrupted cycles of:</a:t>
            </a:r>
          </a:p>
          <a:p>
            <a:pPr lvl="2"/>
            <a:r>
              <a:rPr lang="en-US" sz="2500" dirty="0" smtClean="0"/>
              <a:t>death and regeneration</a:t>
            </a:r>
          </a:p>
          <a:p>
            <a:pPr lvl="2"/>
            <a:r>
              <a:rPr lang="en-US" sz="2500" dirty="0" smtClean="0"/>
              <a:t>decay and growth; </a:t>
            </a:r>
          </a:p>
          <a:p>
            <a:pPr lvl="1"/>
            <a:r>
              <a:rPr lang="en-US" sz="2800" dirty="0" smtClean="0"/>
              <a:t>the possibility of spiritual and aesthetic unity:</a:t>
            </a:r>
          </a:p>
          <a:p>
            <a:pPr lvl="2"/>
            <a:r>
              <a:rPr lang="en-US" sz="2500" dirty="0" smtClean="0"/>
              <a:t> through religious belief and mythic structure; </a:t>
            </a:r>
            <a:r>
              <a:rPr lang="en-US" sz="2100" dirty="0" smtClean="0"/>
              <a:t/>
            </a:r>
            <a:br>
              <a:rPr lang="en-US" sz="2100" dirty="0" smtClean="0"/>
            </a:br>
            <a:endParaRPr lang="en-US" altLang="zh-CN" sz="2200" dirty="0"/>
          </a:p>
          <a:p>
            <a:endParaRPr lang="zh-CN" altLang="en-US" sz="2800" dirty="0"/>
          </a:p>
          <a:p>
            <a:endParaRPr lang="zh-CN"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endParaRPr lang="zh-CN" altLang="en-US" dirty="0"/>
          </a:p>
        </p:txBody>
      </p:sp>
      <p:sp>
        <p:nvSpPr>
          <p:cNvPr id="49155" name="Rectangle 3"/>
          <p:cNvSpPr>
            <a:spLocks noGrp="1" noChangeArrowheads="1"/>
          </p:cNvSpPr>
          <p:nvPr>
            <p:ph idx="1"/>
          </p:nvPr>
        </p:nvSpPr>
        <p:spPr/>
        <p:txBody>
          <a:bodyPr/>
          <a:lstStyle/>
          <a:p>
            <a:pPr>
              <a:lnSpc>
                <a:spcPct val="90000"/>
              </a:lnSpc>
            </a:pPr>
            <a:r>
              <a:rPr lang="en-US" altLang="zh-CN" sz="2800" dirty="0" smtClean="0"/>
              <a:t>techniques: </a:t>
            </a:r>
          </a:p>
          <a:p>
            <a:pPr lvl="1">
              <a:lnSpc>
                <a:spcPct val="90000"/>
              </a:lnSpc>
            </a:pPr>
            <a:r>
              <a:rPr lang="en-US" altLang="zh-CN" sz="2500" dirty="0" smtClean="0"/>
              <a:t>fragments, images accumulated, suggestions, allusions</a:t>
            </a:r>
          </a:p>
          <a:p>
            <a:pPr lvl="1">
              <a:lnSpc>
                <a:spcPct val="90000"/>
              </a:lnSpc>
            </a:pPr>
            <a:r>
              <a:rPr lang="en-US" altLang="zh-CN" sz="2500" dirty="0" smtClean="0"/>
              <a:t>Imagery of death and rebirth</a:t>
            </a:r>
          </a:p>
          <a:p>
            <a:pPr>
              <a:lnSpc>
                <a:spcPct val="90000"/>
              </a:lnSpc>
            </a:pPr>
            <a:r>
              <a:rPr lang="en-US" altLang="zh-CN" sz="2800" dirty="0" smtClean="0"/>
              <a:t>contrasts:</a:t>
            </a:r>
          </a:p>
          <a:p>
            <a:pPr lvl="1">
              <a:lnSpc>
                <a:spcPct val="90000"/>
              </a:lnSpc>
            </a:pPr>
            <a:r>
              <a:rPr lang="en-US" altLang="zh-CN" sz="2500" dirty="0" smtClean="0"/>
              <a:t>Song: </a:t>
            </a:r>
          </a:p>
          <a:p>
            <a:pPr lvl="2">
              <a:lnSpc>
                <a:spcPct val="90000"/>
              </a:lnSpc>
            </a:pPr>
            <a:r>
              <a:rPr lang="en-US" altLang="zh-CN" sz="2200" dirty="0" smtClean="0"/>
              <a:t>grey, listless, lack of vitality, life,  energy</a:t>
            </a:r>
          </a:p>
          <a:p>
            <a:pPr lvl="1">
              <a:lnSpc>
                <a:spcPct val="90000"/>
              </a:lnSpc>
            </a:pPr>
            <a:r>
              <a:rPr lang="en-US" altLang="zh-CN" sz="2500" dirty="0" smtClean="0"/>
              <a:t>Land: </a:t>
            </a:r>
          </a:p>
          <a:p>
            <a:pPr lvl="2">
              <a:lnSpc>
                <a:spcPct val="90000"/>
              </a:lnSpc>
            </a:pPr>
            <a:r>
              <a:rPr lang="en-US" altLang="zh-CN" sz="2200" dirty="0" smtClean="0"/>
              <a:t>despair, more gloomy, bleaker</a:t>
            </a:r>
          </a:p>
          <a:p>
            <a:pPr lvl="2">
              <a:lnSpc>
                <a:spcPct val="90000"/>
              </a:lnSpc>
            </a:pPr>
            <a:r>
              <a:rPr lang="en-US" altLang="zh-CN" sz="2200" dirty="0" smtClean="0"/>
              <a:t>death can also lead to rebirth</a:t>
            </a:r>
          </a:p>
          <a:p>
            <a:pPr>
              <a:lnSpc>
                <a:spcPct val="90000"/>
              </a:lnSpc>
            </a:pPr>
            <a:endParaRPr lang="zh-CN" altLang="en-US" sz="2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Wasteland</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This attempt at order/consolidation</a:t>
            </a:r>
          </a:p>
          <a:p>
            <a:pPr lvl="1"/>
            <a:r>
              <a:rPr lang="en-US" dirty="0" smtClean="0"/>
              <a:t>uses myth as a unifying idea. </a:t>
            </a:r>
          </a:p>
          <a:p>
            <a:pPr lvl="1"/>
            <a:r>
              <a:rPr lang="en-US" dirty="0" smtClean="0"/>
              <a:t>resists narrative closure and easy resolutions</a:t>
            </a:r>
          </a:p>
          <a:p>
            <a:r>
              <a:rPr lang="en-US" dirty="0" smtClean="0"/>
              <a:t>Loosely based on:</a:t>
            </a:r>
          </a:p>
          <a:p>
            <a:pPr lvl="1"/>
            <a:r>
              <a:rPr lang="en-US" dirty="0" smtClean="0"/>
              <a:t>an anthropological study of the medieval grail romances</a:t>
            </a:r>
          </a:p>
          <a:p>
            <a:pPr lvl="1"/>
            <a:r>
              <a:rPr lang="en-US" dirty="0" smtClean="0"/>
              <a:t>primitive fertility rites</a:t>
            </a:r>
          </a:p>
          <a:p>
            <a:r>
              <a:rPr lang="en-US" dirty="0" smtClean="0"/>
              <a:t>presents the reader with dissimilar textual fragments:</a:t>
            </a:r>
          </a:p>
          <a:p>
            <a:pPr lvl="1"/>
            <a:r>
              <a:rPr lang="en-US" dirty="0" smtClean="0"/>
              <a:t>woven together in a kind of mantra</a:t>
            </a:r>
          </a:p>
          <a:p>
            <a:pPr lvl="1"/>
            <a:r>
              <a:rPr lang="en-US" dirty="0" smtClean="0"/>
              <a:t>restore some sort of order and life to a civilization</a:t>
            </a:r>
          </a:p>
          <a:p>
            <a:pPr lvl="2"/>
            <a:r>
              <a:rPr lang="en-US" dirty="0" smtClean="0"/>
              <a:t>spiritually empty and sterile by World War I.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Wasteland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Modern age:</a:t>
            </a:r>
          </a:p>
          <a:p>
            <a:pPr lvl="1"/>
            <a:r>
              <a:rPr lang="en-US" dirty="0" smtClean="0"/>
              <a:t>unprecedented slaughter</a:t>
            </a:r>
          </a:p>
          <a:p>
            <a:pPr lvl="1"/>
            <a:r>
              <a:rPr lang="en-US" dirty="0" smtClean="0"/>
              <a:t>eradication of all faith in God, in nature, and even in literature </a:t>
            </a:r>
          </a:p>
          <a:p>
            <a:pPr lvl="1"/>
            <a:r>
              <a:rPr lang="en-US" dirty="0" smtClean="0"/>
              <a:t>has rendered the soil—and modern culture—barren. </a:t>
            </a:r>
          </a:p>
          <a:p>
            <a:r>
              <a:rPr lang="en-US" dirty="0" smtClean="0"/>
              <a:t>Eliot’s personal brand of religious faith and his belief in the unifying elements of myth offer possibilities for spiritual and aesthetic consolation</a:t>
            </a:r>
          </a:p>
          <a:p>
            <a:pPr lvl="1"/>
            <a:r>
              <a:rPr lang="en-US" dirty="0" smtClean="0"/>
              <a:t> albeit in a very abstract sense. </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normAutofit/>
          </a:bodyPr>
          <a:lstStyle/>
          <a:p>
            <a:r>
              <a:rPr lang="en-US" altLang="zh-CN" sz="4000" dirty="0"/>
              <a:t> </a:t>
            </a:r>
            <a:r>
              <a:rPr lang="en-US" altLang="zh-CN" sz="4000" dirty="0" smtClean="0"/>
              <a:t>Influences:</a:t>
            </a:r>
            <a:endParaRPr lang="zh-CN" altLang="en-US" sz="4000" dirty="0"/>
          </a:p>
        </p:txBody>
      </p:sp>
      <p:sp>
        <p:nvSpPr>
          <p:cNvPr id="50179" name="Rectangle 3"/>
          <p:cNvSpPr>
            <a:spLocks noGrp="1" noChangeArrowheads="1"/>
          </p:cNvSpPr>
          <p:nvPr>
            <p:ph idx="1"/>
          </p:nvPr>
        </p:nvSpPr>
        <p:spPr/>
        <p:txBody>
          <a:bodyPr>
            <a:normAutofit lnSpcReduction="10000"/>
          </a:bodyPr>
          <a:lstStyle/>
          <a:p>
            <a:r>
              <a:rPr lang="en-US" altLang="zh-CN" dirty="0"/>
              <a:t>1. Sir James George Frazer(1854-1941): </a:t>
            </a:r>
            <a:endParaRPr lang="en-US" altLang="zh-CN" dirty="0" smtClean="0"/>
          </a:p>
          <a:p>
            <a:pPr lvl="1"/>
            <a:r>
              <a:rPr lang="en-US" altLang="zh-CN" u="sng" dirty="0" smtClean="0"/>
              <a:t>The </a:t>
            </a:r>
            <a:r>
              <a:rPr lang="en-US" altLang="zh-CN" u="sng" dirty="0"/>
              <a:t>Golden </a:t>
            </a:r>
            <a:r>
              <a:rPr lang="en-US" altLang="zh-CN" u="sng" dirty="0" smtClean="0"/>
              <a:t>Bough </a:t>
            </a:r>
            <a:r>
              <a:rPr lang="en-US" altLang="zh-CN" dirty="0" smtClean="0"/>
              <a:t>1890-1922</a:t>
            </a:r>
            <a:r>
              <a:rPr lang="en-US" altLang="zh-CN" dirty="0"/>
              <a:t>) </a:t>
            </a:r>
            <a:endParaRPr lang="en-US" altLang="zh-CN" dirty="0" smtClean="0"/>
          </a:p>
          <a:p>
            <a:pPr lvl="2"/>
            <a:r>
              <a:rPr lang="en-US" altLang="zh-CN" dirty="0" smtClean="0"/>
              <a:t>primitive </a:t>
            </a:r>
            <a:r>
              <a:rPr lang="en-US" altLang="zh-CN" dirty="0"/>
              <a:t>rituals which indicated similar patterns of behavior and </a:t>
            </a:r>
            <a:r>
              <a:rPr lang="en-US" altLang="zh-CN" dirty="0" smtClean="0"/>
              <a:t>belief</a:t>
            </a:r>
          </a:p>
          <a:p>
            <a:pPr lvl="2"/>
            <a:r>
              <a:rPr lang="en-US" altLang="zh-CN" dirty="0" smtClean="0"/>
              <a:t>diverse </a:t>
            </a:r>
            <a:r>
              <a:rPr lang="en-US" altLang="zh-CN" dirty="0"/>
              <a:t>and widely separated cultures</a:t>
            </a:r>
            <a:r>
              <a:rPr lang="en-US" altLang="zh-CN" dirty="0" smtClean="0"/>
              <a:t>:</a:t>
            </a:r>
          </a:p>
          <a:p>
            <a:pPr lvl="2"/>
            <a:r>
              <a:rPr lang="en-US" altLang="zh-CN" dirty="0" err="1" smtClean="0"/>
              <a:t>Ie</a:t>
            </a:r>
            <a:r>
              <a:rPr lang="en-US" altLang="zh-CN" dirty="0" smtClean="0"/>
              <a:t>: </a:t>
            </a:r>
            <a:r>
              <a:rPr lang="en-US" altLang="zh-CN" dirty="0"/>
              <a:t>ritual king </a:t>
            </a:r>
            <a:r>
              <a:rPr lang="en-US" altLang="zh-CN" dirty="0" smtClean="0"/>
              <a:t>killing</a:t>
            </a:r>
          </a:p>
          <a:p>
            <a:pPr lvl="1"/>
            <a:r>
              <a:rPr lang="en-US" altLang="zh-CN" dirty="0" smtClean="0"/>
              <a:t>2. Miss Weston(1850-1928): </a:t>
            </a:r>
          </a:p>
          <a:p>
            <a:pPr lvl="2"/>
            <a:r>
              <a:rPr lang="en-US" altLang="zh-CN" u="sng" dirty="0" smtClean="0"/>
              <a:t>From Ritual to Romance</a:t>
            </a:r>
            <a:r>
              <a:rPr lang="en-US" altLang="zh-CN" dirty="0" smtClean="0"/>
              <a:t>: </a:t>
            </a:r>
          </a:p>
          <a:p>
            <a:pPr lvl="3"/>
            <a:r>
              <a:rPr lang="en-US" altLang="zh-CN" dirty="0" smtClean="0"/>
              <a:t>Fisher King is impotent, </a:t>
            </a:r>
          </a:p>
          <a:p>
            <a:pPr lvl="3"/>
            <a:r>
              <a:rPr lang="en-US" altLang="zh-CN" dirty="0" smtClean="0"/>
              <a:t>to be healed by finding answers to the riddle and then the curse can be  removed </a:t>
            </a:r>
          </a:p>
          <a:p>
            <a:pPr lvl="2"/>
            <a:endParaRPr lang="en-US" altLang="zh-CN" dirty="0"/>
          </a:p>
          <a:p>
            <a:endParaRPr lang="zh-CN" alt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ltLang="zh-CN"/>
              <a:t>Major motifs, images, symbols</a:t>
            </a:r>
            <a:endParaRPr lang="zh-CN" altLang="en-US"/>
          </a:p>
        </p:txBody>
      </p:sp>
      <p:sp>
        <p:nvSpPr>
          <p:cNvPr id="52227" name="Rectangle 3"/>
          <p:cNvSpPr>
            <a:spLocks noGrp="1" noChangeArrowheads="1"/>
          </p:cNvSpPr>
          <p:nvPr>
            <p:ph idx="1"/>
          </p:nvPr>
        </p:nvSpPr>
        <p:spPr/>
        <p:txBody>
          <a:bodyPr>
            <a:normAutofit fontScale="77500" lnSpcReduction="20000"/>
          </a:bodyPr>
          <a:lstStyle/>
          <a:p>
            <a:r>
              <a:rPr lang="en-US" altLang="zh-CN" dirty="0" smtClean="0"/>
              <a:t>Rejuvenation:</a:t>
            </a:r>
          </a:p>
          <a:p>
            <a:pPr lvl="1"/>
            <a:r>
              <a:rPr lang="en-US" altLang="zh-CN" dirty="0" smtClean="0"/>
              <a:t>quest for regeneration in a kaleidoscopic landscape of sexual disorder and spiritual desolation</a:t>
            </a:r>
          </a:p>
          <a:p>
            <a:pPr lvl="2"/>
            <a:r>
              <a:rPr lang="en-US" altLang="zh-CN" dirty="0" smtClean="0"/>
              <a:t>fertility(love</a:t>
            </a:r>
            <a:r>
              <a:rPr lang="en-US" altLang="zh-CN" dirty="0"/>
              <a:t>, sex, vitality ) </a:t>
            </a:r>
            <a:r>
              <a:rPr lang="en-US" altLang="zh-CN" dirty="0" err="1"/>
              <a:t>vs</a:t>
            </a:r>
            <a:r>
              <a:rPr lang="en-US" altLang="zh-CN" dirty="0"/>
              <a:t> sterility(impotence</a:t>
            </a:r>
            <a:r>
              <a:rPr lang="en-US" altLang="zh-CN" dirty="0" smtClean="0"/>
              <a:t>)</a:t>
            </a:r>
            <a:endParaRPr lang="en-US" altLang="zh-CN" dirty="0"/>
          </a:p>
          <a:p>
            <a:r>
              <a:rPr lang="en-US" altLang="zh-CN" dirty="0"/>
              <a:t>death </a:t>
            </a:r>
            <a:r>
              <a:rPr lang="en-US" altLang="zh-CN" dirty="0" smtClean="0"/>
              <a:t>vs. </a:t>
            </a:r>
            <a:r>
              <a:rPr lang="en-US" altLang="zh-CN" dirty="0"/>
              <a:t>rebirth </a:t>
            </a:r>
          </a:p>
          <a:p>
            <a:pPr lvl="1"/>
            <a:r>
              <a:rPr lang="en-US" altLang="zh-CN" dirty="0"/>
              <a:t>death in </a:t>
            </a:r>
            <a:r>
              <a:rPr lang="en-US" altLang="zh-CN" dirty="0" smtClean="0"/>
              <a:t>life</a:t>
            </a:r>
          </a:p>
          <a:p>
            <a:pPr lvl="1"/>
            <a:r>
              <a:rPr lang="en-US" altLang="zh-CN" dirty="0" smtClean="0"/>
              <a:t>rebirth </a:t>
            </a:r>
            <a:r>
              <a:rPr lang="en-US" altLang="zh-CN" dirty="0"/>
              <a:t>in </a:t>
            </a:r>
            <a:r>
              <a:rPr lang="en-US" altLang="zh-CN" dirty="0" smtClean="0"/>
              <a:t>death</a:t>
            </a:r>
          </a:p>
          <a:p>
            <a:pPr lvl="1"/>
            <a:r>
              <a:rPr lang="en-US" altLang="zh-CN" dirty="0" smtClean="0"/>
              <a:t>cycle </a:t>
            </a:r>
            <a:r>
              <a:rPr lang="en-US" altLang="zh-CN" dirty="0"/>
              <a:t>of </a:t>
            </a:r>
            <a:r>
              <a:rPr lang="en-US" altLang="zh-CN" dirty="0" smtClean="0"/>
              <a:t>seasons</a:t>
            </a:r>
            <a:endParaRPr lang="en-US" altLang="zh-CN" dirty="0"/>
          </a:p>
          <a:p>
            <a:r>
              <a:rPr lang="en-US" altLang="zh-CN" dirty="0" smtClean="0"/>
              <a:t>external barren landscape mirroring an internal barren landscape:</a:t>
            </a:r>
          </a:p>
          <a:p>
            <a:pPr lvl="1"/>
            <a:r>
              <a:rPr lang="en-US" altLang="zh-CN" dirty="0" smtClean="0"/>
              <a:t>wilderness</a:t>
            </a:r>
            <a:r>
              <a:rPr lang="en-US" altLang="zh-CN" dirty="0"/>
              <a:t>, barren land, desert, </a:t>
            </a:r>
            <a:r>
              <a:rPr lang="en-US" altLang="zh-CN" dirty="0" smtClean="0"/>
              <a:t>rock</a:t>
            </a:r>
          </a:p>
          <a:p>
            <a:r>
              <a:rPr lang="en-US" altLang="zh-CN" dirty="0" smtClean="0"/>
              <a:t>cause of this sterility of modern life: lack of belief</a:t>
            </a:r>
          </a:p>
          <a:p>
            <a:pPr lvl="1"/>
            <a:r>
              <a:rPr lang="en-US" altLang="zh-CN" dirty="0" smtClean="0"/>
              <a:t>god is buried, god is dead</a:t>
            </a:r>
            <a:endParaRPr lang="en-US" altLang="zh-CN" dirty="0"/>
          </a:p>
          <a:p>
            <a:endParaRPr lang="zh-CN" alt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normAutofit/>
          </a:bodyPr>
          <a:lstStyle/>
          <a:p>
            <a:r>
              <a:rPr lang="en-US" altLang="zh-CN" sz="4000" dirty="0" smtClean="0"/>
              <a:t>Complexity/Ambiguity of the Poem</a:t>
            </a:r>
            <a:endParaRPr lang="zh-CN" altLang="en-US" sz="4000" dirty="0"/>
          </a:p>
        </p:txBody>
      </p:sp>
      <p:sp>
        <p:nvSpPr>
          <p:cNvPr id="55299" name="Rectangle 3"/>
          <p:cNvSpPr>
            <a:spLocks noGrp="1" noChangeArrowheads="1"/>
          </p:cNvSpPr>
          <p:nvPr>
            <p:ph idx="1"/>
          </p:nvPr>
        </p:nvSpPr>
        <p:spPr/>
        <p:txBody>
          <a:bodyPr>
            <a:normAutofit/>
          </a:bodyPr>
          <a:lstStyle/>
          <a:p>
            <a:r>
              <a:rPr lang="en-US" altLang="zh-CN" sz="2800" dirty="0" smtClean="0"/>
              <a:t>Double/conflicting meanings</a:t>
            </a:r>
          </a:p>
          <a:p>
            <a:pPr lvl="1"/>
            <a:r>
              <a:rPr lang="en-US" altLang="zh-CN" sz="2500" dirty="0" smtClean="0"/>
              <a:t>water</a:t>
            </a:r>
            <a:r>
              <a:rPr lang="en-US" altLang="zh-CN" sz="2500" dirty="0"/>
              <a:t>: life, death, rebirth; </a:t>
            </a:r>
            <a:endParaRPr lang="en-US" altLang="zh-CN" sz="2500" dirty="0" smtClean="0"/>
          </a:p>
          <a:p>
            <a:pPr lvl="1"/>
            <a:r>
              <a:rPr lang="en-US" altLang="zh-CN" sz="2500" dirty="0" smtClean="0"/>
              <a:t>rock</a:t>
            </a:r>
            <a:r>
              <a:rPr lang="en-US" altLang="zh-CN" sz="2500" dirty="0"/>
              <a:t>: sterility and </a:t>
            </a:r>
            <a:r>
              <a:rPr lang="en-US" altLang="zh-CN" sz="2500" dirty="0" smtClean="0"/>
              <a:t>hope</a:t>
            </a:r>
          </a:p>
          <a:p>
            <a:r>
              <a:rPr lang="en-US" altLang="zh-CN" sz="2800" dirty="0" smtClean="0"/>
              <a:t>Stumbling blocks:</a:t>
            </a:r>
            <a:endParaRPr lang="en-US" altLang="zh-CN" sz="2800" dirty="0"/>
          </a:p>
          <a:p>
            <a:pPr lvl="1"/>
            <a:r>
              <a:rPr lang="en-US" altLang="zh-CN" sz="2500" dirty="0" smtClean="0"/>
              <a:t>many </a:t>
            </a:r>
            <a:r>
              <a:rPr lang="en-US" altLang="zh-CN" sz="2500" dirty="0"/>
              <a:t>allusions, vague in origin</a:t>
            </a:r>
          </a:p>
          <a:p>
            <a:pPr lvl="1"/>
            <a:r>
              <a:rPr lang="en-US" altLang="zh-CN" sz="2500" dirty="0" smtClean="0"/>
              <a:t>Exploration on the nature </a:t>
            </a:r>
            <a:r>
              <a:rPr lang="en-US" altLang="zh-CN" sz="2500" dirty="0"/>
              <a:t>of life, of modern world, complexity of experience</a:t>
            </a:r>
          </a:p>
          <a:p>
            <a:pPr lvl="1"/>
            <a:r>
              <a:rPr lang="en-US" altLang="zh-CN" sz="2500" dirty="0" smtClean="0"/>
              <a:t>symbols </a:t>
            </a:r>
            <a:r>
              <a:rPr lang="en-US" altLang="zh-CN" sz="2500" dirty="0"/>
              <a:t>are not two-dimensional, thin, but rich in meaning; the poem was not meant to be a didactic allegory</a:t>
            </a:r>
          </a:p>
          <a:p>
            <a:endParaRPr lang="zh-CN" altLang="en-US" sz="28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ltLang="zh-CN"/>
              <a:t>Titles of five parts</a:t>
            </a:r>
            <a:endParaRPr lang="zh-CN" altLang="en-US"/>
          </a:p>
        </p:txBody>
      </p:sp>
      <p:sp>
        <p:nvSpPr>
          <p:cNvPr id="56323" name="Rectangle 3"/>
          <p:cNvSpPr>
            <a:spLocks noGrp="1" noChangeArrowheads="1"/>
          </p:cNvSpPr>
          <p:nvPr>
            <p:ph idx="1"/>
          </p:nvPr>
        </p:nvSpPr>
        <p:spPr/>
        <p:txBody>
          <a:bodyPr/>
          <a:lstStyle/>
          <a:p>
            <a:pPr>
              <a:lnSpc>
                <a:spcPct val="90000"/>
              </a:lnSpc>
            </a:pPr>
            <a:r>
              <a:rPr lang="en-US" altLang="zh-CN" sz="2800" dirty="0"/>
              <a:t>I The Burial of the Dead</a:t>
            </a:r>
          </a:p>
          <a:p>
            <a:pPr>
              <a:lnSpc>
                <a:spcPct val="90000"/>
              </a:lnSpc>
            </a:pPr>
            <a:r>
              <a:rPr lang="en-US" altLang="zh-CN" sz="2800" dirty="0"/>
              <a:t>II A Game of Chess</a:t>
            </a:r>
          </a:p>
          <a:p>
            <a:pPr>
              <a:lnSpc>
                <a:spcPct val="90000"/>
              </a:lnSpc>
            </a:pPr>
            <a:r>
              <a:rPr lang="en-US" altLang="zh-CN" sz="2800" dirty="0"/>
              <a:t>(two women, high and low, but both are frustrated and unhappy. </a:t>
            </a:r>
            <a:r>
              <a:rPr lang="en-US" altLang="zh-CN" sz="2800" dirty="0" smtClean="0"/>
              <a:t>Low </a:t>
            </a:r>
            <a:r>
              <a:rPr lang="en-US" altLang="zh-CN" sz="2800" dirty="0"/>
              <a:t>woman, her life is arbitrary and like a game of chess)</a:t>
            </a:r>
          </a:p>
          <a:p>
            <a:pPr>
              <a:lnSpc>
                <a:spcPct val="90000"/>
              </a:lnSpc>
            </a:pPr>
            <a:r>
              <a:rPr lang="en-US" altLang="zh-CN" sz="2800" dirty="0"/>
              <a:t>III The Fire Sermon</a:t>
            </a:r>
          </a:p>
          <a:p>
            <a:pPr>
              <a:lnSpc>
                <a:spcPct val="90000"/>
              </a:lnSpc>
            </a:pPr>
            <a:r>
              <a:rPr lang="en-US" altLang="zh-CN" sz="2800" dirty="0"/>
              <a:t>(the river past and present, also the scene of sordid love affairs)</a:t>
            </a:r>
          </a:p>
          <a:p>
            <a:pPr>
              <a:lnSpc>
                <a:spcPct val="90000"/>
              </a:lnSpc>
            </a:pPr>
            <a:r>
              <a:rPr lang="en-US" altLang="zh-CN" sz="2800" dirty="0"/>
              <a:t>IV Death by Water</a:t>
            </a:r>
          </a:p>
          <a:p>
            <a:pPr>
              <a:lnSpc>
                <a:spcPct val="90000"/>
              </a:lnSpc>
            </a:pPr>
            <a:r>
              <a:rPr lang="en-US" altLang="zh-CN" sz="2800" dirty="0"/>
              <a:t>V What the Thunder Said</a:t>
            </a:r>
          </a:p>
          <a:p>
            <a:pPr>
              <a:lnSpc>
                <a:spcPct val="90000"/>
              </a:lnSpc>
            </a:pPr>
            <a:endParaRPr lang="zh-CN" alt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These preconceptions about poetry during the nineteenth century were mainly those which were established by great Romantic poets—Wordsworth, Coleridge, Byron, Shelley and Keats. According to them the sublime and the pathetic were the two chief nerves of all genuine poetry. That is why Spenser, Shakespeare and Milton were given a higher place as poets than Dryden and Pope, who were merely men of wit and good sense, and had nothing of the transcendentally sublime or pathetic in them.</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Delving Deeper</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Why is April the “cruelest month” (line 1)?</a:t>
            </a:r>
          </a:p>
          <a:p>
            <a:r>
              <a:rPr lang="en-US" dirty="0" smtClean="0"/>
              <a:t> What do we usually associate with spring:</a:t>
            </a:r>
          </a:p>
          <a:p>
            <a:pPr lvl="1"/>
            <a:r>
              <a:rPr lang="en-US" dirty="0" smtClean="0"/>
              <a:t>new growth, flowers, warmth, life, planting seeds</a:t>
            </a:r>
          </a:p>
          <a:p>
            <a:pPr lvl="1"/>
            <a:r>
              <a:rPr lang="en-US" dirty="0" smtClean="0"/>
              <a:t>Christian belief: the resurrection of Christ celebrated at Easter</a:t>
            </a:r>
          </a:p>
          <a:p>
            <a:r>
              <a:rPr lang="en-US" dirty="0" smtClean="0"/>
              <a:t> What kinds of things do we associate with winter?</a:t>
            </a:r>
          </a:p>
          <a:p>
            <a:pPr lvl="1"/>
            <a:r>
              <a:rPr lang="en-US" dirty="0" smtClean="0"/>
              <a:t>death,  coldness, sterility, bare trees, a lack of growth</a:t>
            </a:r>
          </a:p>
          <a:p>
            <a:r>
              <a:rPr lang="en-US" dirty="0" smtClean="0"/>
              <a:t> And why are “memory and desire” (line 3) painful? </a:t>
            </a:r>
          </a:p>
          <a:p>
            <a:r>
              <a:rPr lang="en-US" dirty="0" smtClean="0"/>
              <a:t>elaboration of these concepts throughout the poem:</a:t>
            </a:r>
          </a:p>
          <a:p>
            <a:r>
              <a:rPr lang="en-US" dirty="0" smtClean="0"/>
              <a:t>a fertile and joyous new world might spring from the site of mass slaughter </a:t>
            </a:r>
          </a:p>
          <a:p>
            <a:pPr lvl="1"/>
            <a:r>
              <a:rPr lang="en-US" dirty="0" smtClean="0"/>
              <a:t>“so many, / I had not thought death had undone so many” [lines 62–63]) is grotesque and unreal. </a:t>
            </a:r>
          </a:p>
          <a:p>
            <a:pPr lvl="1"/>
            <a:r>
              <a:rPr lang="en-US" dirty="0" smtClean="0"/>
              <a:t>The death and destruction of war is a major presence here: </a:t>
            </a:r>
          </a:p>
          <a:p>
            <a:pPr lvl="2"/>
            <a:r>
              <a:rPr lang="en-US" dirty="0" smtClean="0"/>
              <a:t>“That corpse you planted last year in your garden, / Has it begun to sprout? Will it bloom this year?” (lines 71–72). </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Delving Deeper:</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No rebirth is possible in this barren landscape. </a:t>
            </a:r>
          </a:p>
          <a:p>
            <a:pPr lvl="1"/>
            <a:r>
              <a:rPr lang="en-US" dirty="0" smtClean="0"/>
              <a:t>Not surprisingly, arid human relations provide no more consolation than nature. </a:t>
            </a:r>
          </a:p>
          <a:p>
            <a:pPr lvl="2"/>
            <a:r>
              <a:rPr lang="en-US" dirty="0" smtClean="0"/>
              <a:t>Sex is not life-affirming but sordid, and brings no pleasure. </a:t>
            </a:r>
          </a:p>
          <a:p>
            <a:pPr lvl="1"/>
            <a:r>
              <a:rPr lang="en-US" dirty="0" smtClean="0"/>
              <a:t>The “bored and tired” typist yields with indifference to her clumsy lover, a “young man carbuncular” (lines 256, 231)</a:t>
            </a:r>
          </a:p>
          <a:p>
            <a:pPr lvl="1"/>
            <a:r>
              <a:rPr lang="en-US" dirty="0" err="1" smtClean="0"/>
              <a:t>Lil’s</a:t>
            </a:r>
            <a:r>
              <a:rPr lang="en-US" dirty="0" smtClean="0"/>
              <a:t> friend advises her to smarten herself up a bit so that her husband, returning from his stint in the army, won’t look elsewhere for “a good time” (line 148). </a:t>
            </a:r>
          </a:p>
          <a:p>
            <a:pPr lvl="1"/>
            <a:r>
              <a:rPr lang="en-US" dirty="0" smtClean="0"/>
              <a:t>inability of these disaffected couplings to sustain growth in a spiritual and emotional sense. </a:t>
            </a:r>
          </a:p>
          <a:p>
            <a:r>
              <a:rPr lang="en-US" dirty="0" smtClean="0"/>
              <a:t>Note the sudden, sometimes jarring changes in tone, diction, and rhyming patterns, which add to the sense of disjunction.</a:t>
            </a:r>
          </a:p>
          <a:p>
            <a:pPr lvl="1"/>
            <a:r>
              <a:rPr lang="en-US" dirty="0" smtClean="0"/>
              <a:t> The bartender’s repeated interruption into </a:t>
            </a:r>
            <a:r>
              <a:rPr lang="en-US" dirty="0" err="1" smtClean="0"/>
              <a:t>Lil’s</a:t>
            </a:r>
            <a:r>
              <a:rPr lang="en-US" dirty="0" smtClean="0"/>
              <a:t> conversation with her friend:</a:t>
            </a:r>
          </a:p>
          <a:p>
            <a:pPr lvl="2"/>
            <a:r>
              <a:rPr lang="en-US" dirty="0" smtClean="0"/>
              <a:t>“HURRY UP PLEASE ITS TIME” (lines 141, 152, 165, 168, 169)</a:t>
            </a:r>
          </a:p>
          <a:p>
            <a:pPr lvl="3"/>
            <a:r>
              <a:rPr lang="en-US" dirty="0" smtClean="0"/>
              <a:t>disrupts the continuity of the exchange while emphasizing its crass nature.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the Thunder Said”</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enigmatic concluding section, </a:t>
            </a:r>
          </a:p>
          <a:p>
            <a:pPr lvl="1"/>
            <a:r>
              <a:rPr lang="en-US" dirty="0" smtClean="0"/>
              <a:t>Eliot’s note this section addresses themes about:</a:t>
            </a:r>
          </a:p>
          <a:p>
            <a:pPr lvl="2"/>
            <a:r>
              <a:rPr lang="en-US" dirty="0" smtClean="0"/>
              <a:t>Christ</a:t>
            </a:r>
          </a:p>
          <a:p>
            <a:pPr lvl="2"/>
            <a:r>
              <a:rPr lang="en-US" dirty="0" smtClean="0"/>
              <a:t>the Grail myth</a:t>
            </a:r>
          </a:p>
          <a:p>
            <a:pPr lvl="2"/>
            <a:r>
              <a:rPr lang="en-US" dirty="0" smtClean="0"/>
              <a:t>conflict in Eastern Europe. </a:t>
            </a:r>
          </a:p>
          <a:p>
            <a:r>
              <a:rPr lang="en-US" dirty="0" smtClean="0"/>
              <a:t>There are many different ways to read this section:</a:t>
            </a:r>
          </a:p>
          <a:p>
            <a:pPr lvl="1"/>
            <a:r>
              <a:rPr lang="en-US" dirty="0" smtClean="0"/>
              <a:t>convergence of Eliot’s themes:</a:t>
            </a:r>
          </a:p>
          <a:p>
            <a:pPr lvl="2"/>
            <a:r>
              <a:rPr lang="en-US" dirty="0" smtClean="0"/>
              <a:t>Grail legend</a:t>
            </a:r>
          </a:p>
          <a:p>
            <a:pPr lvl="2"/>
            <a:r>
              <a:rPr lang="en-US" dirty="0" smtClean="0"/>
              <a:t>faith in Christ </a:t>
            </a:r>
          </a:p>
          <a:p>
            <a:pPr lvl="1"/>
            <a:r>
              <a:rPr lang="en-US" dirty="0" smtClean="0"/>
              <a:t>have something to offer all desperate souls, although that offering does not take place within the poem itself. </a:t>
            </a:r>
          </a:p>
          <a:p>
            <a:r>
              <a:rPr lang="en-US" dirty="0" smtClean="0"/>
              <a:t>If myth can impose order on chaos, then the allusions to the Chapel Perilous (lines 386-95) imply:</a:t>
            </a:r>
          </a:p>
          <a:p>
            <a:pPr lvl="1"/>
            <a:r>
              <a:rPr lang="en-US" dirty="0" smtClean="0"/>
              <a:t>“tumbled graves,” “the empty chapel,” and “Dry bones” (lines 388, 389, 391)</a:t>
            </a:r>
          </a:p>
          <a:p>
            <a:pPr lvl="1"/>
            <a:r>
              <a:rPr lang="en-US" dirty="0" smtClean="0"/>
              <a:t>that if the questing knight continues his journey and participates correctly in the ritual, </a:t>
            </a:r>
          </a:p>
          <a:p>
            <a:pPr lvl="1"/>
            <a:r>
              <a:rPr lang="en-US" dirty="0" smtClean="0"/>
              <a:t>vitality will return to the land. </a:t>
            </a:r>
          </a:p>
          <a:p>
            <a:endParaRPr lang="en-US" dirty="0" smtClean="0"/>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the Thunder Said”</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Chapel Perilous passage:</a:t>
            </a:r>
          </a:p>
          <a:p>
            <a:pPr lvl="1"/>
            <a:r>
              <a:rPr lang="en-US" dirty="0" smtClean="0"/>
              <a:t>illuminates the previous references to Christ’s journey to Emmaus, </a:t>
            </a:r>
          </a:p>
          <a:p>
            <a:pPr lvl="1"/>
            <a:r>
              <a:rPr lang="en-US" dirty="0" smtClean="0"/>
              <a:t>implying that if one can have faith in the resurrected Christ, </a:t>
            </a:r>
          </a:p>
          <a:p>
            <a:pPr lvl="1"/>
            <a:r>
              <a:rPr lang="en-US" dirty="0" smtClean="0"/>
              <a:t>figuratively seeing “the third who walks always beside you” (line 360),</a:t>
            </a:r>
          </a:p>
          <a:p>
            <a:pPr lvl="1"/>
            <a:r>
              <a:rPr lang="en-US" dirty="0" smtClean="0"/>
              <a:t>then spiritual sustenance will be forthcoming. </a:t>
            </a:r>
          </a:p>
          <a:p>
            <a:r>
              <a:rPr lang="en-US" dirty="0" smtClean="0"/>
              <a:t>Religious faith may in some way alleviate the misery caused by political turmoil and cultural dislocation.</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ctrTitle"/>
          </p:nvPr>
        </p:nvSpPr>
        <p:spPr/>
        <p:txBody>
          <a:bodyPr/>
          <a:lstStyle/>
          <a:p>
            <a:r>
              <a:rPr lang="en-GB" sz="9000" b="1" smtClean="0"/>
              <a:t>W. B. Yeats</a:t>
            </a:r>
          </a:p>
        </p:txBody>
      </p:sp>
      <p:sp>
        <p:nvSpPr>
          <p:cNvPr id="2053" name="Rectangle 5"/>
          <p:cNvSpPr>
            <a:spLocks noGrp="1" noChangeArrowheads="1"/>
          </p:cNvSpPr>
          <p:nvPr>
            <p:ph type="subTitle" idx="1"/>
          </p:nvPr>
        </p:nvSpPr>
        <p:spPr>
          <a:xfrm>
            <a:off x="1547813" y="4365625"/>
            <a:ext cx="6172200" cy="1219200"/>
          </a:xfrm>
        </p:spPr>
        <p:txBody>
          <a:bodyPr rtlCol="0">
            <a:normAutofit/>
          </a:bodyPr>
          <a:lstStyle/>
          <a:p>
            <a:pPr fontAlgn="auto">
              <a:spcAft>
                <a:spcPts val="0"/>
              </a:spcAft>
              <a:buFont typeface="Arial" pitchFamily="34" charset="0"/>
              <a:buNone/>
              <a:defRPr/>
            </a:pPr>
            <a:endParaRPr lang="en-GB" sz="4000" dirty="0" smtClean="0"/>
          </a:p>
        </p:txBody>
      </p:sp>
      <p:sp>
        <p:nvSpPr>
          <p:cNvPr id="4100" name="Text Box 6"/>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971550" y="0"/>
            <a:ext cx="7086600" cy="765175"/>
          </a:xfrm>
        </p:spPr>
        <p:txBody>
          <a:bodyPr/>
          <a:lstStyle/>
          <a:p>
            <a:r>
              <a:rPr lang="en-GB" smtClean="0"/>
              <a:t>W. B. Yeats</a:t>
            </a:r>
          </a:p>
        </p:txBody>
      </p:sp>
      <p:sp>
        <p:nvSpPr>
          <p:cNvPr id="5123" name="Rectangle 8"/>
          <p:cNvSpPr>
            <a:spLocks noGrp="1" noChangeArrowheads="1"/>
          </p:cNvSpPr>
          <p:nvPr>
            <p:ph type="body" sz="half" idx="3"/>
          </p:nvPr>
        </p:nvSpPr>
        <p:spPr>
          <a:xfrm>
            <a:off x="4716463" y="1196975"/>
            <a:ext cx="3467100" cy="3810000"/>
          </a:xfrm>
        </p:spPr>
        <p:txBody>
          <a:bodyPr/>
          <a:lstStyle/>
          <a:p>
            <a:pPr algn="just">
              <a:buFontTx/>
              <a:buNone/>
            </a:pPr>
            <a:r>
              <a:rPr lang="en-GB" sz="3000" smtClean="0"/>
              <a:t>While reading law at the Irish Bar, John Butler Yeats met Susan Pollexfen, the sister of an old school friend. They married in 1863.</a:t>
            </a:r>
          </a:p>
        </p:txBody>
      </p:sp>
      <p:sp>
        <p:nvSpPr>
          <p:cNvPr id="5126" name="Text Box 4"/>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pic>
        <p:nvPicPr>
          <p:cNvPr id="5127" name="Picture 10" descr="John Butler Yeats"/>
          <p:cNvPicPr>
            <a:picLocks noChangeAspect="1" noChangeArrowheads="1"/>
          </p:cNvPicPr>
          <p:nvPr/>
        </p:nvPicPr>
        <p:blipFill>
          <a:blip r:embed="rId3" cstate="print"/>
          <a:srcRect/>
          <a:stretch>
            <a:fillRect/>
          </a:stretch>
        </p:blipFill>
        <p:spPr bwMode="auto">
          <a:xfrm>
            <a:off x="1619250" y="2060575"/>
            <a:ext cx="2460625" cy="2460625"/>
          </a:xfrm>
          <a:prstGeom prst="rect">
            <a:avLst/>
          </a:prstGeom>
          <a:noFill/>
          <a:ln w="9525">
            <a:noFill/>
            <a:miter lim="800000"/>
            <a:headEnd/>
            <a:tailEnd/>
          </a:ln>
        </p:spPr>
      </p:pic>
    </p:spTree>
  </p:cSld>
  <p:clrMapOvr>
    <a:masterClrMapping/>
  </p:clrMapOvr>
  <p:transition spd="slow">
    <p:push/>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71550" y="0"/>
            <a:ext cx="7086600" cy="765175"/>
          </a:xfrm>
        </p:spPr>
        <p:txBody>
          <a:bodyPr/>
          <a:lstStyle/>
          <a:p>
            <a:r>
              <a:rPr lang="en-GB" smtClean="0"/>
              <a:t>W. B. Yeats</a:t>
            </a:r>
          </a:p>
        </p:txBody>
      </p:sp>
      <p:sp>
        <p:nvSpPr>
          <p:cNvPr id="6147" name="Rectangle 4"/>
          <p:cNvSpPr>
            <a:spLocks noGrp="1" noChangeArrowheads="1"/>
          </p:cNvSpPr>
          <p:nvPr>
            <p:ph type="body" sz="half" idx="3"/>
          </p:nvPr>
        </p:nvSpPr>
        <p:spPr>
          <a:xfrm>
            <a:off x="4716463" y="1196975"/>
            <a:ext cx="3467100" cy="3810000"/>
          </a:xfrm>
        </p:spPr>
        <p:txBody>
          <a:bodyPr/>
          <a:lstStyle/>
          <a:p>
            <a:pPr algn="just">
              <a:buFontTx/>
              <a:buNone/>
            </a:pPr>
            <a:r>
              <a:rPr lang="en-GB" sz="3000" smtClean="0"/>
              <a:t>Susan’s father, William owned a milling company and shipping firm in Sligo.</a:t>
            </a:r>
          </a:p>
        </p:txBody>
      </p:sp>
      <p:sp>
        <p:nvSpPr>
          <p:cNvPr id="6150" name="Text Box 5"/>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pic>
        <p:nvPicPr>
          <p:cNvPr id="6151" name="Picture 8" descr="westernwholesale"/>
          <p:cNvPicPr>
            <a:picLocks noChangeAspect="1" noChangeArrowheads="1"/>
          </p:cNvPicPr>
          <p:nvPr/>
        </p:nvPicPr>
        <p:blipFill>
          <a:blip r:embed="rId3" cstate="print"/>
          <a:srcRect/>
          <a:stretch>
            <a:fillRect/>
          </a:stretch>
        </p:blipFill>
        <p:spPr bwMode="auto">
          <a:xfrm>
            <a:off x="1258888" y="1916113"/>
            <a:ext cx="3681412" cy="2732087"/>
          </a:xfrm>
          <a:prstGeom prst="rect">
            <a:avLst/>
          </a:prstGeom>
          <a:noFill/>
          <a:ln w="9525">
            <a:noFill/>
            <a:miter lim="800000"/>
            <a:headEnd/>
            <a:tailEnd/>
          </a:ln>
        </p:spPr>
      </p:pic>
      <p:sp>
        <p:nvSpPr>
          <p:cNvPr id="6152" name="Text Box 9"/>
          <p:cNvSpPr txBox="1">
            <a:spLocks noChangeArrowheads="1"/>
          </p:cNvSpPr>
          <p:nvPr/>
        </p:nvSpPr>
        <p:spPr bwMode="auto">
          <a:xfrm>
            <a:off x="1258888" y="4797425"/>
            <a:ext cx="3600450" cy="517525"/>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rPr>
              <a:t>One of the </a:t>
            </a:r>
            <a:r>
              <a:rPr lang="en-GB" sz="1400" b="1" i="1">
                <a:solidFill>
                  <a:schemeClr val="bg1"/>
                </a:solidFill>
              </a:rPr>
              <a:t>Pollexfen Shipping Line</a:t>
            </a:r>
            <a:r>
              <a:rPr lang="en-GB" sz="1400" b="1">
                <a:solidFill>
                  <a:schemeClr val="bg1"/>
                </a:solidFill>
              </a:rPr>
              <a:t> buildings on Wine St., Sligo</a:t>
            </a:r>
          </a:p>
        </p:txBody>
      </p:sp>
    </p:spTree>
  </p:cSld>
  <p:clrMapOvr>
    <a:masterClrMapping/>
  </p:clrMapOvr>
  <p:transition spd="slow">
    <p:push/>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71550" y="0"/>
            <a:ext cx="7086600" cy="765175"/>
          </a:xfrm>
        </p:spPr>
        <p:txBody>
          <a:bodyPr/>
          <a:lstStyle/>
          <a:p>
            <a:r>
              <a:rPr lang="en-GB" smtClean="0"/>
              <a:t>W. B. Yeats</a:t>
            </a:r>
          </a:p>
        </p:txBody>
      </p:sp>
      <p:sp>
        <p:nvSpPr>
          <p:cNvPr id="7171" name="Rectangle 4"/>
          <p:cNvSpPr>
            <a:spLocks noGrp="1" noChangeArrowheads="1"/>
          </p:cNvSpPr>
          <p:nvPr>
            <p:ph type="body" sz="half" idx="3"/>
          </p:nvPr>
        </p:nvSpPr>
        <p:spPr>
          <a:xfrm>
            <a:off x="4716463" y="1196975"/>
            <a:ext cx="3467100" cy="3810000"/>
          </a:xfrm>
        </p:spPr>
        <p:txBody>
          <a:bodyPr/>
          <a:lstStyle/>
          <a:p>
            <a:pPr algn="just">
              <a:buFontTx/>
              <a:buNone/>
            </a:pPr>
            <a:r>
              <a:rPr lang="en-GB" sz="3000" smtClean="0"/>
              <a:t>John and Susan Butler Yeats had six children, four of whom survived. William Butler Yeats, the eldest, was born in 1865.</a:t>
            </a:r>
          </a:p>
        </p:txBody>
      </p:sp>
      <p:sp>
        <p:nvSpPr>
          <p:cNvPr id="7174" name="Text Box 5"/>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pic>
        <p:nvPicPr>
          <p:cNvPr id="7175" name="Picture 8" descr="yeats1"/>
          <p:cNvPicPr>
            <a:picLocks noChangeAspect="1" noChangeArrowheads="1"/>
          </p:cNvPicPr>
          <p:nvPr/>
        </p:nvPicPr>
        <p:blipFill>
          <a:blip r:embed="rId3" cstate="print"/>
          <a:srcRect/>
          <a:stretch>
            <a:fillRect/>
          </a:stretch>
        </p:blipFill>
        <p:spPr bwMode="auto">
          <a:xfrm>
            <a:off x="1476375" y="1196975"/>
            <a:ext cx="2857500" cy="4238625"/>
          </a:xfrm>
          <a:prstGeom prst="rect">
            <a:avLst/>
          </a:prstGeom>
          <a:noFill/>
          <a:ln w="9525">
            <a:noFill/>
            <a:miter lim="800000"/>
            <a:headEnd/>
            <a:tailEnd/>
          </a:ln>
        </p:spPr>
      </p:pic>
    </p:spTree>
  </p:cSld>
  <p:clrMapOvr>
    <a:masterClrMapping/>
  </p:clrMapOvr>
  <p:transition spd="slow">
    <p:push/>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971550" y="0"/>
            <a:ext cx="7086600" cy="765175"/>
          </a:xfrm>
        </p:spPr>
        <p:txBody>
          <a:bodyPr/>
          <a:lstStyle/>
          <a:p>
            <a:r>
              <a:rPr lang="en-GB" smtClean="0"/>
              <a:t>W. B. Yeats</a:t>
            </a:r>
          </a:p>
        </p:txBody>
      </p:sp>
      <p:sp>
        <p:nvSpPr>
          <p:cNvPr id="8195" name="Rectangle 4"/>
          <p:cNvSpPr>
            <a:spLocks noGrp="1" noChangeArrowheads="1"/>
          </p:cNvSpPr>
          <p:nvPr>
            <p:ph type="body" sz="half" idx="3"/>
          </p:nvPr>
        </p:nvSpPr>
        <p:spPr>
          <a:xfrm>
            <a:off x="4716463" y="1196975"/>
            <a:ext cx="3467100" cy="3810000"/>
          </a:xfrm>
        </p:spPr>
        <p:txBody>
          <a:bodyPr/>
          <a:lstStyle/>
          <a:p>
            <a:pPr algn="just">
              <a:buFontTx/>
              <a:buNone/>
            </a:pPr>
            <a:r>
              <a:rPr lang="en-GB" sz="3000" smtClean="0"/>
              <a:t>In 1867, John B. Yeats gave up the practice of law and started a career as an artist. He moved Susan and the children to London.</a:t>
            </a:r>
          </a:p>
        </p:txBody>
      </p:sp>
      <p:sp>
        <p:nvSpPr>
          <p:cNvPr id="8198" name="Text Box 5"/>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pic>
        <p:nvPicPr>
          <p:cNvPr id="8199" name="Picture 8" descr="Pencil self-portrait of John Butler Yeats, signed and dated 1919 "/>
          <p:cNvPicPr>
            <a:picLocks noChangeAspect="1" noChangeArrowheads="1"/>
          </p:cNvPicPr>
          <p:nvPr/>
        </p:nvPicPr>
        <p:blipFill>
          <a:blip r:embed="rId3" cstate="print"/>
          <a:srcRect/>
          <a:stretch>
            <a:fillRect/>
          </a:stretch>
        </p:blipFill>
        <p:spPr bwMode="auto">
          <a:xfrm>
            <a:off x="1493838" y="1125538"/>
            <a:ext cx="2727325" cy="3382962"/>
          </a:xfrm>
          <a:prstGeom prst="rect">
            <a:avLst/>
          </a:prstGeom>
          <a:noFill/>
          <a:ln w="9525">
            <a:noFill/>
            <a:miter lim="800000"/>
            <a:headEnd/>
            <a:tailEnd/>
          </a:ln>
        </p:spPr>
      </p:pic>
      <p:sp>
        <p:nvSpPr>
          <p:cNvPr id="8200" name="Text Box 9"/>
          <p:cNvSpPr txBox="1">
            <a:spLocks noChangeArrowheads="1"/>
          </p:cNvSpPr>
          <p:nvPr/>
        </p:nvSpPr>
        <p:spPr bwMode="auto">
          <a:xfrm>
            <a:off x="1403350" y="4724400"/>
            <a:ext cx="2881313" cy="517525"/>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rPr>
              <a:t>Pencil self-portrait of John Butler Yeats, 1919</a:t>
            </a:r>
          </a:p>
        </p:txBody>
      </p:sp>
    </p:spTree>
  </p:cSld>
  <p:clrMapOvr>
    <a:masterClrMapping/>
  </p:clrMapOvr>
  <p:transition spd="slow">
    <p:push/>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971550" y="0"/>
            <a:ext cx="7086600" cy="765175"/>
          </a:xfrm>
        </p:spPr>
        <p:txBody>
          <a:bodyPr/>
          <a:lstStyle/>
          <a:p>
            <a:r>
              <a:rPr lang="en-GB" smtClean="0"/>
              <a:t>W. B. Yeats</a:t>
            </a:r>
          </a:p>
        </p:txBody>
      </p:sp>
      <p:sp>
        <p:nvSpPr>
          <p:cNvPr id="9219" name="Rectangle 3"/>
          <p:cNvSpPr>
            <a:spLocks noGrp="1" noChangeArrowheads="1"/>
          </p:cNvSpPr>
          <p:nvPr>
            <p:ph type="body" sz="half" idx="3"/>
          </p:nvPr>
        </p:nvSpPr>
        <p:spPr>
          <a:xfrm>
            <a:off x="5148263" y="1628775"/>
            <a:ext cx="3035300" cy="3810000"/>
          </a:xfrm>
        </p:spPr>
        <p:txBody>
          <a:bodyPr/>
          <a:lstStyle/>
          <a:p>
            <a:pPr algn="just">
              <a:buFontTx/>
              <a:buNone/>
            </a:pPr>
            <a:r>
              <a:rPr lang="en-GB" sz="3000" smtClean="0"/>
              <a:t>The family spent their holidays every year in Sligo and lived there between 1872 and 1874.</a:t>
            </a:r>
          </a:p>
        </p:txBody>
      </p:sp>
      <p:sp>
        <p:nvSpPr>
          <p:cNvPr id="9222" name="Text Box 4"/>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sp>
        <p:nvSpPr>
          <p:cNvPr id="9223" name="Text Box 6"/>
          <p:cNvSpPr txBox="1">
            <a:spLocks noChangeArrowheads="1"/>
          </p:cNvSpPr>
          <p:nvPr/>
        </p:nvSpPr>
        <p:spPr bwMode="auto">
          <a:xfrm>
            <a:off x="1403350" y="4724400"/>
            <a:ext cx="2881313"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rPr>
              <a:t>Ben Bulben, Sligo</a:t>
            </a:r>
          </a:p>
        </p:txBody>
      </p:sp>
      <p:pic>
        <p:nvPicPr>
          <p:cNvPr id="9224" name="Picture 7" descr="DSCF0773"/>
          <p:cNvPicPr>
            <a:picLocks noChangeAspect="1" noChangeArrowheads="1"/>
          </p:cNvPicPr>
          <p:nvPr/>
        </p:nvPicPr>
        <p:blipFill>
          <a:blip r:embed="rId3" cstate="print"/>
          <a:srcRect/>
          <a:stretch>
            <a:fillRect/>
          </a:stretch>
        </p:blipFill>
        <p:spPr bwMode="auto">
          <a:xfrm>
            <a:off x="1116013" y="1484313"/>
            <a:ext cx="3771900" cy="2828925"/>
          </a:xfrm>
          <a:prstGeom prst="rect">
            <a:avLst/>
          </a:prstGeom>
          <a:noFill/>
          <a:ln w="9525">
            <a:noFill/>
            <a:miter lim="800000"/>
            <a:headEnd/>
            <a:tailEnd/>
          </a:ln>
        </p:spPr>
      </p:pic>
    </p:spTree>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GB" dirty="0" smtClean="0"/>
              <a:t>The great poetical problem in the beginning of the twentieth century was, therefore, to invent technique that would be adequate to the ways of feeling, or modes of experience of the modern adult sensitive mind. The importance of T. S. Eliot lies in the fact that, gifted with a mind of rare distinction, he has solved his own problem as a poet. </a:t>
            </a:r>
            <a:endParaRPr lang="en-US" dirty="0" smtClean="0"/>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71550" y="0"/>
            <a:ext cx="7086600" cy="765175"/>
          </a:xfrm>
        </p:spPr>
        <p:txBody>
          <a:bodyPr/>
          <a:lstStyle/>
          <a:p>
            <a:r>
              <a:rPr lang="en-GB" smtClean="0"/>
              <a:t>W. B. Yeats</a:t>
            </a:r>
          </a:p>
        </p:txBody>
      </p:sp>
      <p:sp>
        <p:nvSpPr>
          <p:cNvPr id="10243" name="Rectangle 3"/>
          <p:cNvSpPr>
            <a:spLocks noGrp="1" noChangeArrowheads="1"/>
          </p:cNvSpPr>
          <p:nvPr>
            <p:ph type="body" sz="half" idx="3"/>
          </p:nvPr>
        </p:nvSpPr>
        <p:spPr>
          <a:xfrm>
            <a:off x="1331913" y="1196975"/>
            <a:ext cx="6851650" cy="3810000"/>
          </a:xfrm>
        </p:spPr>
        <p:txBody>
          <a:bodyPr/>
          <a:lstStyle/>
          <a:p>
            <a:pPr algn="just">
              <a:buFontTx/>
              <a:buNone/>
            </a:pPr>
            <a:r>
              <a:rPr lang="en-GB" sz="3000" smtClean="0"/>
              <a:t>In 1881, the Yeats family moved to Dublin, at first living near the sea at Howth, later moving to Harold’s Cross. As a youngster, William dabbled in writing plays and poems and became more and more interested in using Irish history and stories as themes for his writing.</a:t>
            </a:r>
          </a:p>
        </p:txBody>
      </p:sp>
      <p:sp>
        <p:nvSpPr>
          <p:cNvPr id="10246" name="Text Box 4"/>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spTree>
  </p:cSld>
  <p:clrMapOvr>
    <a:masterClrMapping/>
  </p:clrMapOvr>
  <p:transition spd="slow">
    <p:push/>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971550" y="0"/>
            <a:ext cx="7086600" cy="765175"/>
          </a:xfrm>
        </p:spPr>
        <p:txBody>
          <a:bodyPr/>
          <a:lstStyle/>
          <a:p>
            <a:r>
              <a:rPr lang="en-GB" smtClean="0"/>
              <a:t>W. B. Yeats</a:t>
            </a:r>
          </a:p>
        </p:txBody>
      </p:sp>
      <p:sp>
        <p:nvSpPr>
          <p:cNvPr id="11267" name="Rectangle 3"/>
          <p:cNvSpPr>
            <a:spLocks noGrp="1" noChangeArrowheads="1"/>
          </p:cNvSpPr>
          <p:nvPr>
            <p:ph type="body" sz="half" idx="3"/>
          </p:nvPr>
        </p:nvSpPr>
        <p:spPr>
          <a:xfrm>
            <a:off x="1258888" y="1196975"/>
            <a:ext cx="6924675" cy="3810000"/>
          </a:xfrm>
        </p:spPr>
        <p:txBody>
          <a:bodyPr/>
          <a:lstStyle/>
          <a:p>
            <a:pPr algn="just">
              <a:buFontTx/>
              <a:buNone/>
            </a:pPr>
            <a:r>
              <a:rPr lang="en-GB" sz="3000" smtClean="0"/>
              <a:t>Yeats’ writings began to be published in newspapers and journals. His first work, an epic poem, </a:t>
            </a:r>
            <a:r>
              <a:rPr lang="en-GB" sz="3000" b="1" i="1" smtClean="0"/>
              <a:t>The Wanderings of Oisín</a:t>
            </a:r>
            <a:r>
              <a:rPr lang="en-GB" sz="3000" smtClean="0"/>
              <a:t>, was published in 1887. It was written in the form of a dialogue between St. Patrick and Oisín, the ancient Irish hero. Yeats was immediately recognised as a significant poet.</a:t>
            </a:r>
          </a:p>
        </p:txBody>
      </p:sp>
      <p:sp>
        <p:nvSpPr>
          <p:cNvPr id="11270" name="Text Box 4"/>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spTree>
  </p:cSld>
  <p:clrMapOvr>
    <a:masterClrMapping/>
  </p:clrMapOvr>
  <p:transition spd="slow">
    <p:push/>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71550" y="0"/>
            <a:ext cx="7086600" cy="765175"/>
          </a:xfrm>
        </p:spPr>
        <p:txBody>
          <a:bodyPr/>
          <a:lstStyle/>
          <a:p>
            <a:r>
              <a:rPr lang="en-GB" smtClean="0"/>
              <a:t>W. B. Yeats</a:t>
            </a:r>
          </a:p>
        </p:txBody>
      </p:sp>
      <p:sp>
        <p:nvSpPr>
          <p:cNvPr id="12291" name="Rectangle 3"/>
          <p:cNvSpPr>
            <a:spLocks noGrp="1" noChangeArrowheads="1"/>
          </p:cNvSpPr>
          <p:nvPr>
            <p:ph type="body" sz="half" idx="3"/>
          </p:nvPr>
        </p:nvSpPr>
        <p:spPr>
          <a:xfrm>
            <a:off x="4211638" y="1052513"/>
            <a:ext cx="3971925" cy="4752975"/>
          </a:xfrm>
        </p:spPr>
        <p:txBody>
          <a:bodyPr/>
          <a:lstStyle/>
          <a:p>
            <a:pPr algn="just">
              <a:buFontTx/>
              <a:buNone/>
            </a:pPr>
            <a:r>
              <a:rPr lang="en-GB" sz="3000" smtClean="0"/>
              <a:t>Throughout the 1890’s, Yeats became fascinated by the occult, ritual magic and mystic Celtic tales, all of which were to influence his writings. </a:t>
            </a:r>
          </a:p>
        </p:txBody>
      </p:sp>
      <p:sp>
        <p:nvSpPr>
          <p:cNvPr id="12294" name="Text Box 4"/>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pic>
        <p:nvPicPr>
          <p:cNvPr id="12295" name="Picture 7" descr="occult"/>
          <p:cNvPicPr>
            <a:picLocks noChangeAspect="1" noChangeArrowheads="1"/>
          </p:cNvPicPr>
          <p:nvPr/>
        </p:nvPicPr>
        <p:blipFill>
          <a:blip r:embed="rId3" cstate="print"/>
          <a:srcRect/>
          <a:stretch>
            <a:fillRect/>
          </a:stretch>
        </p:blipFill>
        <p:spPr bwMode="auto">
          <a:xfrm>
            <a:off x="1187450" y="1196975"/>
            <a:ext cx="2986088" cy="4391025"/>
          </a:xfrm>
          <a:prstGeom prst="rect">
            <a:avLst/>
          </a:prstGeom>
          <a:noFill/>
          <a:ln w="9525">
            <a:noFill/>
            <a:miter lim="800000"/>
            <a:headEnd/>
            <a:tailEnd/>
          </a:ln>
        </p:spPr>
      </p:pic>
    </p:spTree>
  </p:cSld>
  <p:clrMapOvr>
    <a:masterClrMapping/>
  </p:clrMapOvr>
  <p:transition spd="slow">
    <p:push/>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971550" y="0"/>
            <a:ext cx="7086600" cy="765175"/>
          </a:xfrm>
        </p:spPr>
        <p:txBody>
          <a:bodyPr/>
          <a:lstStyle/>
          <a:p>
            <a:r>
              <a:rPr lang="en-GB" smtClean="0"/>
              <a:t>W. B. Yeats</a:t>
            </a:r>
          </a:p>
        </p:txBody>
      </p:sp>
      <p:sp>
        <p:nvSpPr>
          <p:cNvPr id="13315" name="Rectangle 3"/>
          <p:cNvSpPr>
            <a:spLocks noGrp="1" noChangeArrowheads="1"/>
          </p:cNvSpPr>
          <p:nvPr>
            <p:ph type="body" sz="half" idx="3"/>
          </p:nvPr>
        </p:nvSpPr>
        <p:spPr>
          <a:xfrm>
            <a:off x="4211638" y="1700213"/>
            <a:ext cx="3971925" cy="3810000"/>
          </a:xfrm>
        </p:spPr>
        <p:txBody>
          <a:bodyPr/>
          <a:lstStyle/>
          <a:p>
            <a:pPr algn="just">
              <a:buFontTx/>
              <a:buNone/>
            </a:pPr>
            <a:r>
              <a:rPr lang="en-GB" sz="3000" smtClean="0"/>
              <a:t>In 1889, William met Maud Gonne. He  immediately fell in love with her and over the years frequently asked her to marry him. </a:t>
            </a:r>
          </a:p>
        </p:txBody>
      </p:sp>
      <p:sp>
        <p:nvSpPr>
          <p:cNvPr id="13318" name="Text Box 4"/>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sp>
        <p:nvSpPr>
          <p:cNvPr id="13319" name="Text Box 6"/>
          <p:cNvSpPr txBox="1">
            <a:spLocks noChangeArrowheads="1"/>
          </p:cNvSpPr>
          <p:nvPr/>
        </p:nvSpPr>
        <p:spPr bwMode="auto">
          <a:xfrm>
            <a:off x="1331913" y="5157788"/>
            <a:ext cx="2881312"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rPr>
              <a:t>Maud Gonne</a:t>
            </a:r>
          </a:p>
        </p:txBody>
      </p:sp>
      <p:pic>
        <p:nvPicPr>
          <p:cNvPr id="13320" name="Picture 8" descr="MAUD1"/>
          <p:cNvPicPr>
            <a:picLocks noChangeAspect="1" noChangeArrowheads="1"/>
          </p:cNvPicPr>
          <p:nvPr/>
        </p:nvPicPr>
        <p:blipFill>
          <a:blip r:embed="rId3" cstate="print"/>
          <a:srcRect/>
          <a:stretch>
            <a:fillRect/>
          </a:stretch>
        </p:blipFill>
        <p:spPr bwMode="auto">
          <a:xfrm>
            <a:off x="1403350" y="1341438"/>
            <a:ext cx="2584450" cy="3743325"/>
          </a:xfrm>
          <a:prstGeom prst="rect">
            <a:avLst/>
          </a:prstGeom>
          <a:noFill/>
          <a:ln w="9525">
            <a:noFill/>
            <a:miter lim="800000"/>
            <a:headEnd/>
            <a:tailEnd/>
          </a:ln>
        </p:spPr>
      </p:pic>
    </p:spTree>
  </p:cSld>
  <p:clrMapOvr>
    <a:masterClrMapping/>
  </p:clrMapOvr>
  <p:transition spd="slow">
    <p:push/>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971550" y="0"/>
            <a:ext cx="7086600" cy="765175"/>
          </a:xfrm>
        </p:spPr>
        <p:txBody>
          <a:bodyPr/>
          <a:lstStyle/>
          <a:p>
            <a:r>
              <a:rPr lang="en-GB" smtClean="0"/>
              <a:t>W. B. Yeats</a:t>
            </a:r>
          </a:p>
        </p:txBody>
      </p:sp>
      <p:sp>
        <p:nvSpPr>
          <p:cNvPr id="14339" name="Rectangle 3"/>
          <p:cNvSpPr>
            <a:spLocks noGrp="1" noChangeArrowheads="1"/>
          </p:cNvSpPr>
          <p:nvPr>
            <p:ph type="body" sz="half" idx="3"/>
          </p:nvPr>
        </p:nvSpPr>
        <p:spPr>
          <a:xfrm>
            <a:off x="4716463" y="1196975"/>
            <a:ext cx="3467100" cy="3810000"/>
          </a:xfrm>
        </p:spPr>
        <p:txBody>
          <a:bodyPr/>
          <a:lstStyle/>
          <a:p>
            <a:pPr algn="just">
              <a:buFontTx/>
              <a:buNone/>
            </a:pPr>
            <a:r>
              <a:rPr lang="en-GB" sz="3000" smtClean="0"/>
              <a:t>They never married but she became an inspiration for his poetry and he wrote many poems about her and for her.</a:t>
            </a:r>
          </a:p>
        </p:txBody>
      </p:sp>
      <p:sp>
        <p:nvSpPr>
          <p:cNvPr id="14342" name="Text Box 4"/>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sp>
        <p:nvSpPr>
          <p:cNvPr id="14343" name="Text Box 7"/>
          <p:cNvSpPr txBox="1">
            <a:spLocks noChangeArrowheads="1"/>
          </p:cNvSpPr>
          <p:nvPr/>
        </p:nvSpPr>
        <p:spPr bwMode="auto">
          <a:xfrm>
            <a:off x="1187450" y="1412875"/>
            <a:ext cx="3455988" cy="4027488"/>
          </a:xfrm>
          <a:prstGeom prst="rect">
            <a:avLst/>
          </a:prstGeom>
          <a:noFill/>
          <a:ln w="9525">
            <a:noFill/>
            <a:miter lim="800000"/>
            <a:headEnd/>
            <a:tailEnd/>
          </a:ln>
          <a:effectLst/>
        </p:spPr>
        <p:txBody>
          <a:bodyPr>
            <a:spAutoFit/>
          </a:bodyPr>
          <a:lstStyle/>
          <a:p>
            <a:pPr>
              <a:spcBef>
                <a:spcPct val="50000"/>
              </a:spcBef>
            </a:pPr>
            <a:r>
              <a:rPr lang="en-GB" sz="2800">
                <a:latin typeface="Kristen ITC" pitchFamily="66" charset="0"/>
              </a:rPr>
              <a:t>“I have spread my dreams under your feet,</a:t>
            </a:r>
          </a:p>
          <a:p>
            <a:pPr>
              <a:spcBef>
                <a:spcPct val="50000"/>
              </a:spcBef>
            </a:pPr>
            <a:r>
              <a:rPr lang="en-GB" sz="2800">
                <a:latin typeface="Kristen ITC" pitchFamily="66" charset="0"/>
              </a:rPr>
              <a:t>Tread softly – because you tread on my dreams.”</a:t>
            </a:r>
          </a:p>
          <a:p>
            <a:pPr algn="r">
              <a:spcBef>
                <a:spcPct val="50000"/>
              </a:spcBef>
            </a:pPr>
            <a:r>
              <a:rPr lang="en-GB" sz="1600" b="1">
                <a:latin typeface="Kristen ITC" pitchFamily="66" charset="0"/>
              </a:rPr>
              <a:t>- from He Wishes For the Cloths of Heaven</a:t>
            </a:r>
          </a:p>
          <a:p>
            <a:pPr>
              <a:spcBef>
                <a:spcPct val="50000"/>
              </a:spcBef>
            </a:pPr>
            <a:endParaRPr lang="en-GB" sz="2400">
              <a:latin typeface="Kristen ITC" pitchFamily="66" charset="0"/>
            </a:endParaRPr>
          </a:p>
        </p:txBody>
      </p:sp>
    </p:spTree>
  </p:cSld>
  <p:clrMapOvr>
    <a:masterClrMapping/>
  </p:clrMapOvr>
  <p:transition spd="slow">
    <p:push/>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971550" y="0"/>
            <a:ext cx="7086600" cy="765175"/>
          </a:xfrm>
        </p:spPr>
        <p:txBody>
          <a:bodyPr/>
          <a:lstStyle/>
          <a:p>
            <a:r>
              <a:rPr lang="en-GB" smtClean="0"/>
              <a:t>W. B. Yeats</a:t>
            </a:r>
          </a:p>
        </p:txBody>
      </p:sp>
      <p:sp>
        <p:nvSpPr>
          <p:cNvPr id="15363" name="Rectangle 3"/>
          <p:cNvSpPr>
            <a:spLocks noGrp="1" noChangeArrowheads="1"/>
          </p:cNvSpPr>
          <p:nvPr>
            <p:ph type="body" sz="half" idx="3"/>
          </p:nvPr>
        </p:nvSpPr>
        <p:spPr>
          <a:xfrm>
            <a:off x="4211638" y="981075"/>
            <a:ext cx="3971925" cy="4529138"/>
          </a:xfrm>
        </p:spPr>
        <p:txBody>
          <a:bodyPr>
            <a:normAutofit lnSpcReduction="10000"/>
          </a:bodyPr>
          <a:lstStyle/>
          <a:p>
            <a:pPr algn="just">
              <a:buFontTx/>
              <a:buNone/>
            </a:pPr>
            <a:r>
              <a:rPr lang="en-GB" sz="3000" smtClean="0"/>
              <a:t>While living in London in 1890, Yeats founded the </a:t>
            </a:r>
            <a:r>
              <a:rPr lang="en-GB" sz="3000" b="1" smtClean="0"/>
              <a:t>Rhymer’s Club</a:t>
            </a:r>
            <a:r>
              <a:rPr lang="en-GB" sz="3000" smtClean="0"/>
              <a:t> in order to meet other poets of the time.  Right up to his later years he always encouraged new young poets.</a:t>
            </a:r>
          </a:p>
        </p:txBody>
      </p:sp>
      <p:sp>
        <p:nvSpPr>
          <p:cNvPr id="15366" name="Text Box 4"/>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sp>
        <p:nvSpPr>
          <p:cNvPr id="15367" name="Text Box 6"/>
          <p:cNvSpPr txBox="1">
            <a:spLocks noChangeArrowheads="1"/>
          </p:cNvSpPr>
          <p:nvPr/>
        </p:nvSpPr>
        <p:spPr bwMode="auto">
          <a:xfrm>
            <a:off x="1042988" y="1412875"/>
            <a:ext cx="3455987" cy="4146550"/>
          </a:xfrm>
          <a:prstGeom prst="rect">
            <a:avLst/>
          </a:prstGeom>
          <a:noFill/>
          <a:ln w="9525">
            <a:noFill/>
            <a:miter lim="800000"/>
            <a:headEnd/>
            <a:tailEnd/>
          </a:ln>
          <a:effectLst/>
        </p:spPr>
        <p:txBody>
          <a:bodyPr>
            <a:spAutoFit/>
          </a:bodyPr>
          <a:lstStyle/>
          <a:p>
            <a:pPr>
              <a:spcBef>
                <a:spcPct val="50000"/>
              </a:spcBef>
            </a:pPr>
            <a:r>
              <a:rPr lang="en-GB" sz="2000">
                <a:latin typeface="Kristen ITC" pitchFamily="66" charset="0"/>
              </a:rPr>
              <a:t>“I went out to the hazel wood</a:t>
            </a:r>
          </a:p>
          <a:p>
            <a:pPr>
              <a:spcBef>
                <a:spcPct val="50000"/>
              </a:spcBef>
            </a:pPr>
            <a:r>
              <a:rPr lang="en-GB" sz="2000">
                <a:latin typeface="Kristen ITC" pitchFamily="66" charset="0"/>
              </a:rPr>
              <a:t>Because a fire was in my head</a:t>
            </a:r>
          </a:p>
          <a:p>
            <a:pPr>
              <a:spcBef>
                <a:spcPct val="50000"/>
              </a:spcBef>
            </a:pPr>
            <a:r>
              <a:rPr lang="en-GB" sz="2000">
                <a:latin typeface="Kristen ITC" pitchFamily="66" charset="0"/>
              </a:rPr>
              <a:t>And cut and peeled a hazel wand</a:t>
            </a:r>
          </a:p>
          <a:p>
            <a:pPr>
              <a:spcBef>
                <a:spcPct val="50000"/>
              </a:spcBef>
            </a:pPr>
            <a:r>
              <a:rPr lang="en-GB" sz="2000">
                <a:latin typeface="Kristen ITC" pitchFamily="66" charset="0"/>
              </a:rPr>
              <a:t>And hooked a berry to a thread.”</a:t>
            </a:r>
          </a:p>
          <a:p>
            <a:pPr algn="r">
              <a:spcBef>
                <a:spcPct val="50000"/>
              </a:spcBef>
            </a:pPr>
            <a:r>
              <a:rPr lang="en-GB" sz="1600" b="1">
                <a:latin typeface="Kristen ITC" pitchFamily="66" charset="0"/>
              </a:rPr>
              <a:t>- from The Song of Wandering Aengus</a:t>
            </a:r>
          </a:p>
          <a:p>
            <a:pPr>
              <a:spcBef>
                <a:spcPct val="50000"/>
              </a:spcBef>
            </a:pPr>
            <a:endParaRPr lang="en-GB" sz="2400">
              <a:latin typeface="Kristen ITC" pitchFamily="66" charset="0"/>
            </a:endParaRPr>
          </a:p>
        </p:txBody>
      </p:sp>
    </p:spTree>
  </p:cSld>
  <p:clrMapOvr>
    <a:masterClrMapping/>
  </p:clrMapOvr>
  <p:transition spd="slow">
    <p:push/>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971550" y="0"/>
            <a:ext cx="7086600" cy="765175"/>
          </a:xfrm>
        </p:spPr>
        <p:txBody>
          <a:bodyPr/>
          <a:lstStyle/>
          <a:p>
            <a:r>
              <a:rPr lang="en-GB" smtClean="0"/>
              <a:t>W. B. Yeats</a:t>
            </a:r>
          </a:p>
        </p:txBody>
      </p:sp>
      <p:sp>
        <p:nvSpPr>
          <p:cNvPr id="16387" name="Rectangle 3"/>
          <p:cNvSpPr>
            <a:spLocks noGrp="1" noChangeArrowheads="1"/>
          </p:cNvSpPr>
          <p:nvPr>
            <p:ph type="body" sz="half" idx="3"/>
          </p:nvPr>
        </p:nvSpPr>
        <p:spPr>
          <a:xfrm>
            <a:off x="4211638" y="908050"/>
            <a:ext cx="3971925" cy="4968875"/>
          </a:xfrm>
        </p:spPr>
        <p:txBody>
          <a:bodyPr/>
          <a:lstStyle/>
          <a:p>
            <a:pPr algn="just">
              <a:buFontTx/>
              <a:buNone/>
            </a:pPr>
            <a:r>
              <a:rPr lang="en-GB" sz="2600" smtClean="0"/>
              <a:t>Yeats met Lady Gregory in 1896. The following summer he spent two months at her house, </a:t>
            </a:r>
            <a:r>
              <a:rPr lang="en-GB" sz="2600" b="1" smtClean="0"/>
              <a:t>Coole Park</a:t>
            </a:r>
            <a:r>
              <a:rPr lang="en-GB" sz="2600" smtClean="0"/>
              <a:t>, in Galway, the first of many summers he spent there. They collected folklore together and she provided him with space to write.</a:t>
            </a:r>
          </a:p>
        </p:txBody>
      </p:sp>
      <p:sp>
        <p:nvSpPr>
          <p:cNvPr id="16390" name="Text Box 4"/>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pic>
        <p:nvPicPr>
          <p:cNvPr id="16391" name="Picture 7" descr="Lady Augusta Gregory Gort County Galway Ireland"/>
          <p:cNvPicPr>
            <a:picLocks noChangeAspect="1" noChangeArrowheads="1"/>
          </p:cNvPicPr>
          <p:nvPr/>
        </p:nvPicPr>
        <p:blipFill>
          <a:blip r:embed="rId3" cstate="print"/>
          <a:srcRect/>
          <a:stretch>
            <a:fillRect/>
          </a:stretch>
        </p:blipFill>
        <p:spPr bwMode="auto">
          <a:xfrm>
            <a:off x="1547813" y="981075"/>
            <a:ext cx="2039937" cy="2447925"/>
          </a:xfrm>
          <a:prstGeom prst="rect">
            <a:avLst/>
          </a:prstGeom>
          <a:noFill/>
          <a:ln w="9525">
            <a:noFill/>
            <a:miter lim="800000"/>
            <a:headEnd/>
            <a:tailEnd/>
          </a:ln>
        </p:spPr>
      </p:pic>
      <p:pic>
        <p:nvPicPr>
          <p:cNvPr id="16392" name="Picture 9" descr="Coole Park Gort County Galway Ireland"/>
          <p:cNvPicPr>
            <a:picLocks noChangeAspect="1" noChangeArrowheads="1"/>
          </p:cNvPicPr>
          <p:nvPr/>
        </p:nvPicPr>
        <p:blipFill>
          <a:blip r:embed="rId4" cstate="print"/>
          <a:srcRect/>
          <a:stretch>
            <a:fillRect/>
          </a:stretch>
        </p:blipFill>
        <p:spPr bwMode="auto">
          <a:xfrm>
            <a:off x="1476375" y="3933825"/>
            <a:ext cx="2381250" cy="1552575"/>
          </a:xfrm>
          <a:prstGeom prst="rect">
            <a:avLst/>
          </a:prstGeom>
          <a:noFill/>
          <a:ln w="9525">
            <a:noFill/>
            <a:miter lim="800000"/>
            <a:headEnd/>
            <a:tailEnd/>
          </a:ln>
        </p:spPr>
      </p:pic>
      <p:sp>
        <p:nvSpPr>
          <p:cNvPr id="16393" name="Text Box 10"/>
          <p:cNvSpPr txBox="1">
            <a:spLocks noChangeArrowheads="1"/>
          </p:cNvSpPr>
          <p:nvPr/>
        </p:nvSpPr>
        <p:spPr bwMode="auto">
          <a:xfrm>
            <a:off x="1547813" y="3500438"/>
            <a:ext cx="201612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rPr>
              <a:t>Lady Gregory</a:t>
            </a:r>
          </a:p>
        </p:txBody>
      </p:sp>
      <p:sp>
        <p:nvSpPr>
          <p:cNvPr id="16394" name="Text Box 11"/>
          <p:cNvSpPr txBox="1">
            <a:spLocks noChangeArrowheads="1"/>
          </p:cNvSpPr>
          <p:nvPr/>
        </p:nvSpPr>
        <p:spPr bwMode="auto">
          <a:xfrm>
            <a:off x="1331913" y="5589588"/>
            <a:ext cx="2735262"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rPr>
              <a:t>Coole Park, Gort, Co. Galway</a:t>
            </a:r>
          </a:p>
        </p:txBody>
      </p:sp>
    </p:spTree>
  </p:cSld>
  <p:clrMapOvr>
    <a:masterClrMapping/>
  </p:clrMapOvr>
  <p:transition spd="slow">
    <p:push/>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971550" y="0"/>
            <a:ext cx="7086600" cy="765175"/>
          </a:xfrm>
        </p:spPr>
        <p:txBody>
          <a:bodyPr/>
          <a:lstStyle/>
          <a:p>
            <a:r>
              <a:rPr lang="en-GB" smtClean="0"/>
              <a:t>W. B. Yeats</a:t>
            </a:r>
          </a:p>
        </p:txBody>
      </p:sp>
      <p:sp>
        <p:nvSpPr>
          <p:cNvPr id="17411" name="Rectangle 3"/>
          <p:cNvSpPr>
            <a:spLocks noGrp="1" noChangeArrowheads="1"/>
          </p:cNvSpPr>
          <p:nvPr>
            <p:ph type="body" sz="half" idx="3"/>
          </p:nvPr>
        </p:nvSpPr>
        <p:spPr>
          <a:xfrm>
            <a:off x="4716463" y="1196975"/>
            <a:ext cx="3467100" cy="3810000"/>
          </a:xfrm>
        </p:spPr>
        <p:txBody>
          <a:bodyPr/>
          <a:lstStyle/>
          <a:p>
            <a:pPr algn="just">
              <a:buFontTx/>
              <a:buNone/>
            </a:pPr>
            <a:r>
              <a:rPr lang="en-GB" sz="3000" smtClean="0"/>
              <a:t>About this time Yeats also became interested in poetic drama and proceeded to write many verse plays.</a:t>
            </a:r>
          </a:p>
        </p:txBody>
      </p:sp>
      <p:sp>
        <p:nvSpPr>
          <p:cNvPr id="17414" name="Text Box 4"/>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sp>
        <p:nvSpPr>
          <p:cNvPr id="17415" name="Text Box 7"/>
          <p:cNvSpPr txBox="1">
            <a:spLocks noChangeArrowheads="1"/>
          </p:cNvSpPr>
          <p:nvPr/>
        </p:nvSpPr>
        <p:spPr bwMode="auto">
          <a:xfrm>
            <a:off x="1042988" y="981075"/>
            <a:ext cx="3673475" cy="4511675"/>
          </a:xfrm>
          <a:prstGeom prst="rect">
            <a:avLst/>
          </a:prstGeom>
          <a:noFill/>
          <a:ln w="9525">
            <a:noFill/>
            <a:miter lim="800000"/>
            <a:headEnd/>
            <a:tailEnd/>
          </a:ln>
          <a:effectLst/>
        </p:spPr>
        <p:txBody>
          <a:bodyPr>
            <a:spAutoFit/>
          </a:bodyPr>
          <a:lstStyle/>
          <a:p>
            <a:pPr>
              <a:spcBef>
                <a:spcPct val="50000"/>
              </a:spcBef>
            </a:pPr>
            <a:r>
              <a:rPr lang="en-GB" sz="2000" b="1">
                <a:latin typeface="Kristen ITC" pitchFamily="66" charset="0"/>
              </a:rPr>
              <a:t>Plays of W.B. Yeats</a:t>
            </a:r>
            <a:r>
              <a:rPr lang="en-GB" sz="2000">
                <a:latin typeface="Kristen ITC" pitchFamily="66" charset="0"/>
              </a:rPr>
              <a:t>:</a:t>
            </a:r>
          </a:p>
          <a:p>
            <a:pPr>
              <a:spcBef>
                <a:spcPct val="50000"/>
              </a:spcBef>
              <a:buFontTx/>
              <a:buChar char="•"/>
            </a:pPr>
            <a:r>
              <a:rPr lang="en-GB" sz="2000">
                <a:latin typeface="Kristen ITC" pitchFamily="66" charset="0"/>
              </a:rPr>
              <a:t> The Land of Heart’s Desire</a:t>
            </a:r>
          </a:p>
          <a:p>
            <a:pPr>
              <a:spcBef>
                <a:spcPct val="50000"/>
              </a:spcBef>
              <a:buFontTx/>
              <a:buChar char="•"/>
            </a:pPr>
            <a:r>
              <a:rPr lang="en-GB" sz="2000">
                <a:latin typeface="Kristen ITC" pitchFamily="66" charset="0"/>
              </a:rPr>
              <a:t> Deirdre</a:t>
            </a:r>
          </a:p>
          <a:p>
            <a:pPr>
              <a:spcBef>
                <a:spcPct val="50000"/>
              </a:spcBef>
              <a:buFontTx/>
              <a:buChar char="•"/>
            </a:pPr>
            <a:r>
              <a:rPr lang="en-GB" sz="2000">
                <a:latin typeface="Kristen ITC" pitchFamily="66" charset="0"/>
              </a:rPr>
              <a:t> At the Hawk’s Well</a:t>
            </a:r>
          </a:p>
          <a:p>
            <a:pPr>
              <a:spcBef>
                <a:spcPct val="50000"/>
              </a:spcBef>
              <a:buFontTx/>
              <a:buChar char="•"/>
            </a:pPr>
            <a:r>
              <a:rPr lang="en-GB" sz="2000">
                <a:latin typeface="Kristen ITC" pitchFamily="66" charset="0"/>
              </a:rPr>
              <a:t> The Only Jealousy of Emer</a:t>
            </a:r>
          </a:p>
          <a:p>
            <a:pPr>
              <a:spcBef>
                <a:spcPct val="50000"/>
              </a:spcBef>
              <a:buFontTx/>
              <a:buChar char="•"/>
            </a:pPr>
            <a:r>
              <a:rPr lang="en-GB" sz="2000">
                <a:latin typeface="Kristen ITC" pitchFamily="66" charset="0"/>
              </a:rPr>
              <a:t> Calvary</a:t>
            </a:r>
          </a:p>
          <a:p>
            <a:pPr>
              <a:spcBef>
                <a:spcPct val="50000"/>
              </a:spcBef>
              <a:buFontTx/>
              <a:buChar char="•"/>
            </a:pPr>
            <a:r>
              <a:rPr lang="en-GB" sz="2000">
                <a:latin typeface="Kristen ITC" pitchFamily="66" charset="0"/>
              </a:rPr>
              <a:t> The Cat and the Moon</a:t>
            </a:r>
          </a:p>
          <a:p>
            <a:pPr>
              <a:spcBef>
                <a:spcPct val="50000"/>
              </a:spcBef>
              <a:buFontTx/>
              <a:buChar char="•"/>
            </a:pPr>
            <a:r>
              <a:rPr lang="en-GB" sz="2000">
                <a:latin typeface="Kristen ITC" pitchFamily="66" charset="0"/>
              </a:rPr>
              <a:t> The Dreaming of the Bones</a:t>
            </a:r>
          </a:p>
        </p:txBody>
      </p:sp>
    </p:spTree>
  </p:cSld>
  <p:clrMapOvr>
    <a:masterClrMapping/>
  </p:clrMapOvr>
  <p:transition spd="slow">
    <p:push/>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971550" y="0"/>
            <a:ext cx="7086600" cy="765175"/>
          </a:xfrm>
        </p:spPr>
        <p:txBody>
          <a:bodyPr/>
          <a:lstStyle/>
          <a:p>
            <a:r>
              <a:rPr lang="en-GB" smtClean="0"/>
              <a:t>W. B. Yeats</a:t>
            </a:r>
          </a:p>
        </p:txBody>
      </p:sp>
      <p:sp>
        <p:nvSpPr>
          <p:cNvPr id="18435" name="Rectangle 3"/>
          <p:cNvSpPr>
            <a:spLocks noGrp="1" noChangeArrowheads="1"/>
          </p:cNvSpPr>
          <p:nvPr>
            <p:ph type="body" sz="half" idx="3"/>
          </p:nvPr>
        </p:nvSpPr>
        <p:spPr>
          <a:xfrm>
            <a:off x="3203575" y="981075"/>
            <a:ext cx="4979988" cy="3743325"/>
          </a:xfrm>
        </p:spPr>
        <p:txBody>
          <a:bodyPr>
            <a:normAutofit fontScale="92500"/>
          </a:bodyPr>
          <a:lstStyle/>
          <a:p>
            <a:pPr algn="just">
              <a:buFontTx/>
              <a:buNone/>
            </a:pPr>
            <a:r>
              <a:rPr lang="en-GB" sz="3000" smtClean="0"/>
              <a:t>Yeats and others set up the </a:t>
            </a:r>
            <a:r>
              <a:rPr lang="en-GB" sz="3000" b="1" smtClean="0"/>
              <a:t>Irish National Theatre Society</a:t>
            </a:r>
            <a:r>
              <a:rPr lang="en-GB" sz="3000" smtClean="0"/>
              <a:t> to perform plays with a distinctly Irish theme. Early productions included John Millington Synge’s </a:t>
            </a:r>
            <a:r>
              <a:rPr lang="en-GB" sz="3000" b="1" i="1" smtClean="0"/>
              <a:t>In the Shadow of the Glen</a:t>
            </a:r>
            <a:r>
              <a:rPr lang="en-GB" sz="3000" smtClean="0"/>
              <a:t> and Yeats’ own </a:t>
            </a:r>
            <a:r>
              <a:rPr lang="en-GB" sz="3000" b="1" i="1" smtClean="0"/>
              <a:t>The Shadowy Waters</a:t>
            </a:r>
            <a:r>
              <a:rPr lang="en-GB" sz="3000" smtClean="0"/>
              <a:t>.</a:t>
            </a:r>
          </a:p>
        </p:txBody>
      </p:sp>
      <p:sp>
        <p:nvSpPr>
          <p:cNvPr id="18438" name="Text Box 4"/>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pic>
        <p:nvPicPr>
          <p:cNvPr id="18439" name="Picture 7" descr="File:Abbey1.jpg"/>
          <p:cNvPicPr>
            <a:picLocks noChangeAspect="1" noChangeArrowheads="1"/>
          </p:cNvPicPr>
          <p:nvPr/>
        </p:nvPicPr>
        <p:blipFill>
          <a:blip r:embed="rId3" cstate="print"/>
          <a:srcRect/>
          <a:stretch>
            <a:fillRect/>
          </a:stretch>
        </p:blipFill>
        <p:spPr bwMode="auto">
          <a:xfrm>
            <a:off x="1116013" y="1557338"/>
            <a:ext cx="2157412" cy="3240087"/>
          </a:xfrm>
          <a:prstGeom prst="rect">
            <a:avLst/>
          </a:prstGeom>
          <a:noFill/>
          <a:ln w="9525">
            <a:noFill/>
            <a:miter lim="800000"/>
            <a:headEnd/>
            <a:tailEnd/>
          </a:ln>
        </p:spPr>
      </p:pic>
      <p:sp>
        <p:nvSpPr>
          <p:cNvPr id="18440" name="Text Box 8"/>
          <p:cNvSpPr txBox="1">
            <a:spLocks noChangeArrowheads="1"/>
          </p:cNvSpPr>
          <p:nvPr/>
        </p:nvSpPr>
        <p:spPr bwMode="auto">
          <a:xfrm>
            <a:off x="1116013" y="4868863"/>
            <a:ext cx="2160587" cy="73025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rPr>
              <a:t>Poster for the opening of the Abbey Theatre, Dublin</a:t>
            </a:r>
          </a:p>
        </p:txBody>
      </p:sp>
    </p:spTree>
  </p:cSld>
  <p:clrMapOvr>
    <a:masterClrMapping/>
  </p:clrMapOvr>
  <p:transition spd="slow">
    <p:push/>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971550" y="0"/>
            <a:ext cx="7086600" cy="765175"/>
          </a:xfrm>
        </p:spPr>
        <p:txBody>
          <a:bodyPr/>
          <a:lstStyle/>
          <a:p>
            <a:r>
              <a:rPr lang="en-GB" smtClean="0"/>
              <a:t>W. B. Yeats</a:t>
            </a:r>
          </a:p>
        </p:txBody>
      </p:sp>
      <p:sp>
        <p:nvSpPr>
          <p:cNvPr id="19459" name="Rectangle 3"/>
          <p:cNvSpPr>
            <a:spLocks noGrp="1" noChangeArrowheads="1"/>
          </p:cNvSpPr>
          <p:nvPr>
            <p:ph type="body" sz="half" idx="3"/>
          </p:nvPr>
        </p:nvSpPr>
        <p:spPr>
          <a:xfrm>
            <a:off x="4211638" y="908050"/>
            <a:ext cx="3971925" cy="3810000"/>
          </a:xfrm>
        </p:spPr>
        <p:txBody>
          <a:bodyPr>
            <a:normAutofit fontScale="85000" lnSpcReduction="10000"/>
          </a:bodyPr>
          <a:lstStyle/>
          <a:p>
            <a:pPr algn="just">
              <a:buFontTx/>
              <a:buNone/>
            </a:pPr>
            <a:r>
              <a:rPr lang="en-GB" smtClean="0"/>
              <a:t>This led to the establishment of the </a:t>
            </a:r>
            <a:r>
              <a:rPr lang="en-GB" b="1" smtClean="0"/>
              <a:t>Abbey Theatre</a:t>
            </a:r>
            <a:r>
              <a:rPr lang="en-GB" smtClean="0"/>
              <a:t> in 1904. In January 1907, the Abbey put on a new play by J.M. Synge, </a:t>
            </a:r>
            <a:r>
              <a:rPr lang="en-GB" b="1" i="1" smtClean="0"/>
              <a:t>The Playboy of the Western World</a:t>
            </a:r>
            <a:r>
              <a:rPr lang="en-GB" smtClean="0"/>
              <a:t>. Audiences were outraged and riots ensued.</a:t>
            </a:r>
          </a:p>
        </p:txBody>
      </p:sp>
      <p:sp>
        <p:nvSpPr>
          <p:cNvPr id="19462" name="Text Box 4"/>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sp>
        <p:nvSpPr>
          <p:cNvPr id="19463" name="Text Box 5"/>
          <p:cNvSpPr txBox="1">
            <a:spLocks noChangeArrowheads="1"/>
          </p:cNvSpPr>
          <p:nvPr/>
        </p:nvSpPr>
        <p:spPr bwMode="auto">
          <a:xfrm>
            <a:off x="1187450" y="4724400"/>
            <a:ext cx="2881313"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rPr>
              <a:t>Abbey Theatre, Dublin</a:t>
            </a:r>
          </a:p>
        </p:txBody>
      </p:sp>
      <p:pic>
        <p:nvPicPr>
          <p:cNvPr id="19464" name="Picture 7" descr="40"/>
          <p:cNvPicPr>
            <a:picLocks noChangeAspect="1" noChangeArrowheads="1"/>
          </p:cNvPicPr>
          <p:nvPr/>
        </p:nvPicPr>
        <p:blipFill>
          <a:blip r:embed="rId3" cstate="print"/>
          <a:srcRect/>
          <a:stretch>
            <a:fillRect/>
          </a:stretch>
        </p:blipFill>
        <p:spPr bwMode="auto">
          <a:xfrm>
            <a:off x="1258888" y="2276475"/>
            <a:ext cx="2881312" cy="2178050"/>
          </a:xfrm>
          <a:prstGeom prst="rect">
            <a:avLst/>
          </a:prstGeom>
          <a:noFill/>
          <a:ln w="9525">
            <a:noFill/>
            <a:miter lim="800000"/>
            <a:headEnd/>
            <a:tailEnd/>
          </a:ln>
        </p:spPr>
      </p:pic>
    </p:spTree>
  </p:cSld>
  <p:clrMapOvr>
    <a:masterClrMapping/>
  </p:clrMapOvr>
  <p:transition spd="slow">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GB" dirty="0" smtClean="0"/>
              <a:t>Moreover, being a poet as well as a critic his poetical theories are re-</a:t>
            </a:r>
            <a:r>
              <a:rPr lang="en-GB" dirty="0" err="1" smtClean="0"/>
              <a:t>inforced</a:t>
            </a:r>
            <a:r>
              <a:rPr lang="en-GB" dirty="0" smtClean="0"/>
              <a:t> by his own poetry, and thus he has exerted a tremendous influence on modern poetry.  It is mainly due to him that all serious modern poets and critics have realised that English poetry must develop along some other line than that running from the Romantics to Tennyson, Swinburne and Rupert Brooke.</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971550" y="0"/>
            <a:ext cx="7086600" cy="765175"/>
          </a:xfrm>
        </p:spPr>
        <p:txBody>
          <a:bodyPr/>
          <a:lstStyle/>
          <a:p>
            <a:r>
              <a:rPr lang="en-GB" smtClean="0"/>
              <a:t>W. B. Yeats</a:t>
            </a:r>
          </a:p>
        </p:txBody>
      </p:sp>
      <p:sp>
        <p:nvSpPr>
          <p:cNvPr id="20483" name="Rectangle 3"/>
          <p:cNvSpPr>
            <a:spLocks noGrp="1" noChangeArrowheads="1"/>
          </p:cNvSpPr>
          <p:nvPr>
            <p:ph type="body" sz="half" idx="3"/>
          </p:nvPr>
        </p:nvSpPr>
        <p:spPr>
          <a:xfrm>
            <a:off x="4211638" y="908050"/>
            <a:ext cx="3971925" cy="3810000"/>
          </a:xfrm>
        </p:spPr>
        <p:txBody>
          <a:bodyPr>
            <a:normAutofit fontScale="92500" lnSpcReduction="10000"/>
          </a:bodyPr>
          <a:lstStyle/>
          <a:p>
            <a:pPr algn="just">
              <a:buFontTx/>
              <a:buNone/>
            </a:pPr>
            <a:r>
              <a:rPr lang="en-GB" smtClean="0"/>
              <a:t>In 1903, Yeats embarked on his first lecture tour of the USA. This was followed up by further tours in 1911, 1914, and 1920. These enabled him to earn substantial sums of money.</a:t>
            </a:r>
          </a:p>
        </p:txBody>
      </p:sp>
      <p:sp>
        <p:nvSpPr>
          <p:cNvPr id="20486" name="Text Box 4"/>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pic>
        <p:nvPicPr>
          <p:cNvPr id="20487" name="Picture 8" descr="my1_yeats"/>
          <p:cNvPicPr>
            <a:picLocks noChangeAspect="1" noChangeArrowheads="1"/>
          </p:cNvPicPr>
          <p:nvPr/>
        </p:nvPicPr>
        <p:blipFill>
          <a:blip r:embed="rId3" cstate="print"/>
          <a:srcRect/>
          <a:stretch>
            <a:fillRect/>
          </a:stretch>
        </p:blipFill>
        <p:spPr bwMode="auto">
          <a:xfrm>
            <a:off x="1476375" y="1989138"/>
            <a:ext cx="2409825" cy="2409825"/>
          </a:xfrm>
          <a:prstGeom prst="rect">
            <a:avLst/>
          </a:prstGeom>
          <a:noFill/>
          <a:ln w="9525">
            <a:noFill/>
            <a:miter lim="800000"/>
            <a:headEnd/>
            <a:tailEnd/>
          </a:ln>
        </p:spPr>
      </p:pic>
    </p:spTree>
  </p:cSld>
  <p:clrMapOvr>
    <a:masterClrMapping/>
  </p:clrMapOvr>
  <p:transition spd="slow">
    <p:push/>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971550" y="0"/>
            <a:ext cx="7086600" cy="765175"/>
          </a:xfrm>
        </p:spPr>
        <p:txBody>
          <a:bodyPr/>
          <a:lstStyle/>
          <a:p>
            <a:r>
              <a:rPr lang="en-GB" smtClean="0"/>
              <a:t>W. B. Yeats</a:t>
            </a:r>
          </a:p>
        </p:txBody>
      </p:sp>
      <p:sp>
        <p:nvSpPr>
          <p:cNvPr id="21507" name="Rectangle 3"/>
          <p:cNvSpPr>
            <a:spLocks noGrp="1" noChangeArrowheads="1"/>
          </p:cNvSpPr>
          <p:nvPr>
            <p:ph type="body" sz="half" idx="3"/>
          </p:nvPr>
        </p:nvSpPr>
        <p:spPr>
          <a:xfrm>
            <a:off x="1187450" y="908050"/>
            <a:ext cx="6996113" cy="3313113"/>
          </a:xfrm>
        </p:spPr>
        <p:txBody>
          <a:bodyPr/>
          <a:lstStyle/>
          <a:p>
            <a:pPr algn="just">
              <a:buFontTx/>
              <a:buNone/>
            </a:pPr>
            <a:r>
              <a:rPr lang="en-GB" sz="3000" smtClean="0"/>
              <a:t>Yeats was also aware of the politics of the time. He supported the workers in the 1913 Dublin Lockout. He also supported Lady Gregory and Hugh Lane in their efforts to establish a modern art gallery in Dublin.</a:t>
            </a:r>
          </a:p>
        </p:txBody>
      </p:sp>
      <p:sp>
        <p:nvSpPr>
          <p:cNvPr id="21510" name="Text Box 4"/>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pic>
        <p:nvPicPr>
          <p:cNvPr id="21511" name="Picture 7" descr="Food Ships"/>
          <p:cNvPicPr>
            <a:picLocks noChangeAspect="1" noChangeArrowheads="1"/>
          </p:cNvPicPr>
          <p:nvPr/>
        </p:nvPicPr>
        <p:blipFill>
          <a:blip r:embed="rId3" cstate="print"/>
          <a:srcRect/>
          <a:stretch>
            <a:fillRect/>
          </a:stretch>
        </p:blipFill>
        <p:spPr bwMode="auto">
          <a:xfrm>
            <a:off x="3492500" y="4149725"/>
            <a:ext cx="2381250" cy="1762125"/>
          </a:xfrm>
          <a:prstGeom prst="rect">
            <a:avLst/>
          </a:prstGeom>
          <a:noFill/>
          <a:ln w="9525">
            <a:noFill/>
            <a:miter lim="800000"/>
            <a:headEnd/>
            <a:tailEnd/>
          </a:ln>
        </p:spPr>
      </p:pic>
    </p:spTree>
  </p:cSld>
  <p:clrMapOvr>
    <a:masterClrMapping/>
  </p:clrMapOvr>
  <p:transition spd="slow">
    <p:push/>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971550" y="0"/>
            <a:ext cx="7086600" cy="765175"/>
          </a:xfrm>
        </p:spPr>
        <p:txBody>
          <a:bodyPr/>
          <a:lstStyle/>
          <a:p>
            <a:r>
              <a:rPr lang="en-GB" smtClean="0"/>
              <a:t>W. B. Yeats</a:t>
            </a:r>
          </a:p>
        </p:txBody>
      </p:sp>
      <p:sp>
        <p:nvSpPr>
          <p:cNvPr id="22531" name="Rectangle 3"/>
          <p:cNvSpPr>
            <a:spLocks noGrp="1" noChangeArrowheads="1"/>
          </p:cNvSpPr>
          <p:nvPr>
            <p:ph type="body" sz="half" idx="3"/>
          </p:nvPr>
        </p:nvSpPr>
        <p:spPr>
          <a:xfrm>
            <a:off x="1042988" y="908050"/>
            <a:ext cx="7140575" cy="3241675"/>
          </a:xfrm>
        </p:spPr>
        <p:txBody>
          <a:bodyPr/>
          <a:lstStyle/>
          <a:p>
            <a:pPr algn="just">
              <a:buFontTx/>
              <a:buNone/>
            </a:pPr>
            <a:r>
              <a:rPr lang="en-GB" sz="3000" smtClean="0"/>
              <a:t>Ezra Pound, a young American poet, introduced Yeats to the stylised Japanese Noh drama which immediately influenced his writings. He used this form of drama in </a:t>
            </a:r>
            <a:r>
              <a:rPr lang="en-GB" sz="3000" b="1" i="1" smtClean="0"/>
              <a:t>At the Hawks Well</a:t>
            </a:r>
            <a:r>
              <a:rPr lang="en-GB" sz="3000" smtClean="0"/>
              <a:t>, first performed in London in 1916.</a:t>
            </a:r>
          </a:p>
        </p:txBody>
      </p:sp>
      <p:sp>
        <p:nvSpPr>
          <p:cNvPr id="22534" name="Text Box 4"/>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pic>
        <p:nvPicPr>
          <p:cNvPr id="22535" name="Picture 7" descr="catandmoon01_edited"/>
          <p:cNvPicPr>
            <a:picLocks noChangeAspect="1" noChangeArrowheads="1"/>
          </p:cNvPicPr>
          <p:nvPr/>
        </p:nvPicPr>
        <p:blipFill>
          <a:blip r:embed="rId3" cstate="print"/>
          <a:srcRect/>
          <a:stretch>
            <a:fillRect/>
          </a:stretch>
        </p:blipFill>
        <p:spPr bwMode="auto">
          <a:xfrm>
            <a:off x="4716463" y="3789363"/>
            <a:ext cx="3025775" cy="2198687"/>
          </a:xfrm>
          <a:prstGeom prst="rect">
            <a:avLst/>
          </a:prstGeom>
          <a:noFill/>
          <a:ln w="9525">
            <a:noFill/>
            <a:miter lim="800000"/>
            <a:headEnd/>
            <a:tailEnd/>
          </a:ln>
        </p:spPr>
      </p:pic>
      <p:sp>
        <p:nvSpPr>
          <p:cNvPr id="22536" name="Text Box 8"/>
          <p:cNvSpPr txBox="1">
            <a:spLocks noChangeArrowheads="1"/>
          </p:cNvSpPr>
          <p:nvPr/>
        </p:nvSpPr>
        <p:spPr bwMode="auto">
          <a:xfrm>
            <a:off x="1619250" y="5373688"/>
            <a:ext cx="2881313" cy="623887"/>
          </a:xfrm>
          <a:prstGeom prst="rect">
            <a:avLst/>
          </a:prstGeom>
          <a:noFill/>
          <a:ln w="9525">
            <a:noFill/>
            <a:miter lim="800000"/>
            <a:headEnd/>
            <a:tailEnd/>
          </a:ln>
          <a:effectLst/>
        </p:spPr>
        <p:txBody>
          <a:bodyPr>
            <a:spAutoFit/>
          </a:bodyPr>
          <a:lstStyle/>
          <a:p>
            <a:pPr algn="ctr">
              <a:spcBef>
                <a:spcPct val="50000"/>
              </a:spcBef>
            </a:pPr>
            <a:r>
              <a:rPr lang="en-GB" sz="1400" b="1" i="1">
                <a:solidFill>
                  <a:schemeClr val="bg1"/>
                </a:solidFill>
              </a:rPr>
              <a:t>The Cat and the Moon</a:t>
            </a:r>
            <a:r>
              <a:rPr lang="en-GB" sz="1400" b="1">
                <a:solidFill>
                  <a:schemeClr val="bg1"/>
                </a:solidFill>
              </a:rPr>
              <a:t>,</a:t>
            </a:r>
          </a:p>
          <a:p>
            <a:pPr algn="ctr">
              <a:spcBef>
                <a:spcPct val="50000"/>
              </a:spcBef>
            </a:pPr>
            <a:r>
              <a:rPr lang="en-GB" sz="1400" b="1">
                <a:solidFill>
                  <a:schemeClr val="bg1"/>
                </a:solidFill>
              </a:rPr>
              <a:t>Sligo Drama Circle, 1984</a:t>
            </a:r>
          </a:p>
        </p:txBody>
      </p:sp>
    </p:spTree>
  </p:cSld>
  <p:clrMapOvr>
    <a:masterClrMapping/>
  </p:clrMapOvr>
  <p:transition spd="slow">
    <p:push/>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971550" y="0"/>
            <a:ext cx="7086600" cy="765175"/>
          </a:xfrm>
        </p:spPr>
        <p:txBody>
          <a:bodyPr/>
          <a:lstStyle/>
          <a:p>
            <a:r>
              <a:rPr lang="en-GB" smtClean="0"/>
              <a:t>W. B. Yeats</a:t>
            </a:r>
          </a:p>
        </p:txBody>
      </p:sp>
      <p:sp>
        <p:nvSpPr>
          <p:cNvPr id="23555" name="Rectangle 3"/>
          <p:cNvSpPr>
            <a:spLocks noGrp="1" noChangeArrowheads="1"/>
          </p:cNvSpPr>
          <p:nvPr>
            <p:ph type="body" sz="half" idx="3"/>
          </p:nvPr>
        </p:nvSpPr>
        <p:spPr>
          <a:xfrm>
            <a:off x="1116013" y="981075"/>
            <a:ext cx="7067550" cy="4025900"/>
          </a:xfrm>
        </p:spPr>
        <p:txBody>
          <a:bodyPr>
            <a:normAutofit fontScale="92500" lnSpcReduction="20000"/>
          </a:bodyPr>
          <a:lstStyle/>
          <a:p>
            <a:pPr algn="just">
              <a:buFontTx/>
              <a:buNone/>
            </a:pPr>
            <a:r>
              <a:rPr lang="en-GB" sz="3000" smtClean="0"/>
              <a:t>The Easter Rising of 1916 took Yeats by surprise. Having previously bemoaned the fact that:</a:t>
            </a:r>
          </a:p>
          <a:p>
            <a:pPr algn="just">
              <a:buFontTx/>
              <a:buNone/>
            </a:pPr>
            <a:endParaRPr lang="en-GB" sz="3000" smtClean="0"/>
          </a:p>
          <a:p>
            <a:pPr algn="just">
              <a:buFontTx/>
              <a:buNone/>
            </a:pPr>
            <a:r>
              <a:rPr lang="en-GB" sz="3000" smtClean="0"/>
              <a:t>“Romantic Ireland’s dead and gone, It’s with O’Leary in the grave”</a:t>
            </a:r>
          </a:p>
          <a:p>
            <a:pPr algn="r">
              <a:buFontTx/>
              <a:buNone/>
            </a:pPr>
            <a:r>
              <a:rPr lang="en-GB" sz="3000" smtClean="0"/>
              <a:t> (from </a:t>
            </a:r>
            <a:r>
              <a:rPr lang="en-GB" sz="3000" b="1" i="1" smtClean="0"/>
              <a:t>September 1913</a:t>
            </a:r>
            <a:r>
              <a:rPr lang="en-GB" sz="3000" smtClean="0"/>
              <a:t>),</a:t>
            </a:r>
          </a:p>
          <a:p>
            <a:pPr algn="r">
              <a:buFontTx/>
              <a:buNone/>
            </a:pPr>
            <a:endParaRPr lang="en-GB" sz="3000" smtClean="0"/>
          </a:p>
          <a:p>
            <a:pPr algn="just">
              <a:buFontTx/>
              <a:buNone/>
            </a:pPr>
            <a:r>
              <a:rPr lang="en-GB" sz="3000" smtClean="0"/>
              <a:t>Yeats was shocked at the execution of the leaders of the Rising.</a:t>
            </a:r>
          </a:p>
        </p:txBody>
      </p:sp>
      <p:sp>
        <p:nvSpPr>
          <p:cNvPr id="23558" name="Text Box 4"/>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spTree>
  </p:cSld>
  <p:clrMapOvr>
    <a:masterClrMapping/>
  </p:clrMapOvr>
  <p:transition spd="slow">
    <p:push/>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971550" y="0"/>
            <a:ext cx="7086600" cy="765175"/>
          </a:xfrm>
        </p:spPr>
        <p:txBody>
          <a:bodyPr/>
          <a:lstStyle/>
          <a:p>
            <a:r>
              <a:rPr lang="en-GB" smtClean="0"/>
              <a:t>W. B. Yeats</a:t>
            </a:r>
          </a:p>
        </p:txBody>
      </p:sp>
      <p:sp>
        <p:nvSpPr>
          <p:cNvPr id="37891" name="Rectangle 3"/>
          <p:cNvSpPr>
            <a:spLocks noGrp="1" noChangeArrowheads="1"/>
          </p:cNvSpPr>
          <p:nvPr>
            <p:ph type="body" sz="half" idx="3"/>
          </p:nvPr>
        </p:nvSpPr>
        <p:spPr>
          <a:xfrm>
            <a:off x="1116013" y="1700213"/>
            <a:ext cx="6924675" cy="4171950"/>
          </a:xfrm>
        </p:spPr>
        <p:txBody>
          <a:bodyPr>
            <a:normAutofit lnSpcReduction="10000"/>
          </a:bodyPr>
          <a:lstStyle/>
          <a:p>
            <a:pPr algn="just"/>
            <a:r>
              <a:rPr lang="en-GB" sz="2400" smtClean="0"/>
              <a:t>The Stolen Child</a:t>
            </a:r>
          </a:p>
          <a:p>
            <a:pPr algn="just"/>
            <a:r>
              <a:rPr lang="en-GB" sz="2400" smtClean="0"/>
              <a:t>The Lake Isle of Innisfree</a:t>
            </a:r>
          </a:p>
          <a:p>
            <a:pPr algn="just"/>
            <a:r>
              <a:rPr lang="en-GB" sz="2400" smtClean="0"/>
              <a:t>Down by the Salley Gardens</a:t>
            </a:r>
          </a:p>
          <a:p>
            <a:pPr algn="just"/>
            <a:r>
              <a:rPr lang="en-GB" sz="2400" smtClean="0"/>
              <a:t>The Ballad of Moll Magee</a:t>
            </a:r>
          </a:p>
          <a:p>
            <a:pPr algn="just"/>
            <a:r>
              <a:rPr lang="en-GB" sz="2400" smtClean="0"/>
              <a:t>The Ballad of Father Gilligan</a:t>
            </a:r>
          </a:p>
          <a:p>
            <a:pPr algn="just"/>
            <a:r>
              <a:rPr lang="en-GB" sz="2400" smtClean="0"/>
              <a:t>The Fiddler of Dooney</a:t>
            </a:r>
          </a:p>
          <a:p>
            <a:pPr algn="just"/>
            <a:r>
              <a:rPr lang="en-GB" sz="2400" smtClean="0"/>
              <a:t>September 1913</a:t>
            </a:r>
          </a:p>
          <a:p>
            <a:pPr algn="just"/>
            <a:r>
              <a:rPr lang="en-GB" sz="2400" smtClean="0"/>
              <a:t>Easter 1916</a:t>
            </a:r>
          </a:p>
          <a:p>
            <a:pPr algn="just"/>
            <a:r>
              <a:rPr lang="en-GB" sz="2400" smtClean="0"/>
              <a:t>A Prayer for my Daughter</a:t>
            </a:r>
          </a:p>
          <a:p>
            <a:pPr algn="just">
              <a:buFontTx/>
              <a:buNone/>
            </a:pPr>
            <a:r>
              <a:rPr lang="en-GB" sz="2000" smtClean="0"/>
              <a:t> </a:t>
            </a:r>
          </a:p>
        </p:txBody>
      </p:sp>
      <p:sp>
        <p:nvSpPr>
          <p:cNvPr id="37894" name="Text Box 4"/>
          <p:cNvSpPr txBox="1">
            <a:spLocks noChangeArrowheads="1"/>
          </p:cNvSpPr>
          <p:nvPr/>
        </p:nvSpPr>
        <p:spPr bwMode="auto">
          <a:xfrm>
            <a:off x="1692275" y="6308725"/>
            <a:ext cx="5832475" cy="304800"/>
          </a:xfrm>
          <a:prstGeom prst="rect">
            <a:avLst/>
          </a:prstGeom>
          <a:noFill/>
          <a:ln w="9525">
            <a:noFill/>
            <a:miter lim="800000"/>
            <a:headEnd/>
            <a:tailEnd/>
          </a:ln>
          <a:effectLst/>
        </p:spPr>
        <p:txBody>
          <a:bodyPr>
            <a:spAutoFit/>
          </a:bodyPr>
          <a:lstStyle/>
          <a:p>
            <a:pPr algn="ctr">
              <a:spcBef>
                <a:spcPct val="50000"/>
              </a:spcBef>
            </a:pPr>
            <a:r>
              <a:rPr lang="en-GB" sz="1400" b="1">
                <a:solidFill>
                  <a:schemeClr val="bg1"/>
                </a:solidFill>
                <a:latin typeface="Comic Sans MS" pitchFamily="66" charset="0"/>
              </a:rPr>
              <a:t>© Seomra Ranga 2010 www.seomraranga.com</a:t>
            </a:r>
          </a:p>
        </p:txBody>
      </p:sp>
      <p:sp>
        <p:nvSpPr>
          <p:cNvPr id="37895" name="Text Box 5"/>
          <p:cNvSpPr txBox="1">
            <a:spLocks noChangeArrowheads="1"/>
          </p:cNvSpPr>
          <p:nvPr/>
        </p:nvSpPr>
        <p:spPr bwMode="auto">
          <a:xfrm>
            <a:off x="1619250" y="981075"/>
            <a:ext cx="5976938"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37896" name="Text Box 6"/>
          <p:cNvSpPr txBox="1">
            <a:spLocks noChangeArrowheads="1"/>
          </p:cNvSpPr>
          <p:nvPr/>
        </p:nvSpPr>
        <p:spPr bwMode="auto">
          <a:xfrm>
            <a:off x="1187450" y="981075"/>
            <a:ext cx="6913563" cy="579438"/>
          </a:xfrm>
          <a:prstGeom prst="rect">
            <a:avLst/>
          </a:prstGeom>
          <a:noFill/>
          <a:ln w="9525">
            <a:noFill/>
            <a:miter lim="800000"/>
            <a:headEnd/>
            <a:tailEnd/>
          </a:ln>
          <a:effectLst/>
        </p:spPr>
        <p:txBody>
          <a:bodyPr>
            <a:spAutoFit/>
          </a:bodyPr>
          <a:lstStyle/>
          <a:p>
            <a:pPr algn="ctr">
              <a:spcBef>
                <a:spcPct val="50000"/>
              </a:spcBef>
            </a:pPr>
            <a:r>
              <a:rPr lang="en-GB" sz="3200" b="1">
                <a:solidFill>
                  <a:schemeClr val="bg1"/>
                </a:solidFill>
                <a:latin typeface="Kristen ITC" pitchFamily="66" charset="0"/>
              </a:rPr>
              <a:t>Read some of these Yeats Poems:</a:t>
            </a:r>
          </a:p>
        </p:txBody>
      </p:sp>
    </p:spTree>
  </p:cSld>
  <p:clrMapOvr>
    <a:masterClrMapping/>
  </p:clrMapOvr>
  <p:transition spd="slow">
    <p:push/>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600" dirty="0" smtClean="0"/>
              <a:t/>
            </a:r>
            <a:br>
              <a:rPr lang="en-US" sz="6600" dirty="0" smtClean="0"/>
            </a:br>
            <a:r>
              <a:rPr lang="en-US" sz="6600" dirty="0" smtClean="0"/>
              <a:t/>
            </a:r>
            <a:br>
              <a:rPr lang="en-US" sz="6600" dirty="0" smtClean="0"/>
            </a:br>
            <a:r>
              <a:rPr lang="en-US" sz="6600" dirty="0" smtClean="0"/>
              <a:t/>
            </a:r>
            <a:br>
              <a:rPr lang="en-US" sz="6600" dirty="0" smtClean="0"/>
            </a:br>
            <a:r>
              <a:rPr lang="en-US" sz="6600" dirty="0" smtClean="0"/>
              <a:t/>
            </a:r>
            <a:br>
              <a:rPr lang="en-US" sz="6600" dirty="0" smtClean="0"/>
            </a:br>
            <a:r>
              <a:rPr lang="en-US" sz="6600" dirty="0" smtClean="0"/>
              <a:t>Thank you</a:t>
            </a:r>
            <a:endParaRPr lang="en-US" sz="6600" dirty="0"/>
          </a:p>
        </p:txBody>
      </p:sp>
    </p:spTree>
  </p:cSld>
  <p:clrMapOvr>
    <a:masterClrMapping/>
  </p:clrMapOvr>
  <p:transition spd="slow">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GB" dirty="0" smtClean="0"/>
              <a:t>The twentieth century poets who were in revolt against Victorianism and especially against the didactic tendency of poets like Tennyson, Browning, Arnold and even Swinburne and Meredith, felt that the poet’s business was to be uniquely himself, and to project his personality through the medium of his art.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GB" dirty="0" smtClean="0"/>
              <a:t>Poetry to them was not a medium for philosophy and other extraneous matters; nor was it singing for its own sake. It was a method first of discovering one’s self, and then a means of projecting this discovery. Thus the problem before each of them was how to arrive at a completely individual expression of oneself in poetry.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GB" dirty="0" smtClean="0"/>
              <a:t>Naturally it could not be solved by using the common or universally accepted language of poetry. On account of the change in the conceptions of the function of poetry, it was essential that a new technique of communicating meaning be discovered. It was this necessity which brought about the movements known as imagism and symbolism in modern poetry.</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GB" dirty="0" smtClean="0"/>
              <a:t>Symbolism was first started in France in the nineteenth century. The business of the symbolist poet is to express his individual sensations and perceptions in language which seems best adapted to convey his essential quality without caring for the conventional metres and sentence structures.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542</TotalTime>
  <Words>3489</Words>
  <Application>Microsoft Office PowerPoint</Application>
  <PresentationFormat>On-screen Show (4:3)</PresentationFormat>
  <Paragraphs>324</Paragraphs>
  <Slides>55</Slides>
  <Notes>21</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T.S. Eliot</vt:lpstr>
      <vt:lpstr>Biography</vt:lpstr>
      <vt:lpstr>Biography</vt:lpstr>
      <vt:lpstr>Biography</vt:lpstr>
      <vt:lpstr>Themes</vt:lpstr>
      <vt:lpstr>Aesthetic Views</vt:lpstr>
      <vt:lpstr>Reflection of Life:</vt:lpstr>
      <vt:lpstr>The Poet Should Draw Upon Tradition:</vt:lpstr>
      <vt:lpstr>  Style/Technique</vt:lpstr>
      <vt:lpstr>The Waste Land &amp; Prufrock</vt:lpstr>
      <vt:lpstr>Slide 23</vt:lpstr>
      <vt:lpstr>The Wasteland</vt:lpstr>
      <vt:lpstr>The Wasteland</vt:lpstr>
      <vt:lpstr> Influences:</vt:lpstr>
      <vt:lpstr>Major motifs, images, symbols</vt:lpstr>
      <vt:lpstr>Complexity/Ambiguity of the Poem</vt:lpstr>
      <vt:lpstr>Titles of five parts</vt:lpstr>
      <vt:lpstr>Delving Deeper</vt:lpstr>
      <vt:lpstr>Delving Deeper:</vt:lpstr>
      <vt:lpstr>“What the Thunder Said”</vt:lpstr>
      <vt:lpstr>“What the Thunder Said”</vt:lpstr>
      <vt:lpstr>W. B. Yeats</vt:lpstr>
      <vt:lpstr>W. B. Yeats</vt:lpstr>
      <vt:lpstr>W. B. Yeats</vt:lpstr>
      <vt:lpstr>W. B. Yeats</vt:lpstr>
      <vt:lpstr>W. B. Yeats</vt:lpstr>
      <vt:lpstr>W. B. Yeats</vt:lpstr>
      <vt:lpstr>W. B. Yeats</vt:lpstr>
      <vt:lpstr>W. B. Yeats</vt:lpstr>
      <vt:lpstr>W. B. Yeats</vt:lpstr>
      <vt:lpstr>W. B. Yeats</vt:lpstr>
      <vt:lpstr>W. B. Yeats</vt:lpstr>
      <vt:lpstr>W. B. Yeats</vt:lpstr>
      <vt:lpstr>W. B. Yeats</vt:lpstr>
      <vt:lpstr>W. B. Yeats</vt:lpstr>
      <vt:lpstr>W. B. Yeats</vt:lpstr>
      <vt:lpstr>W. B. Yeats</vt:lpstr>
      <vt:lpstr>W. B. Yeats</vt:lpstr>
      <vt:lpstr>W. B. Yeats</vt:lpstr>
      <vt:lpstr>W. B. Yeats</vt:lpstr>
      <vt:lpstr>W. B. Yeats</vt:lpstr>
      <vt:lpstr>W. B. Yeats</vt:lpstr>
      <vt:lpstr>    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stda_lp</dc:creator>
  <cp:lastModifiedBy>ALM</cp:lastModifiedBy>
  <cp:revision>86</cp:revision>
  <dcterms:created xsi:type="dcterms:W3CDTF">1601-01-01T00:00:00Z</dcterms:created>
  <dcterms:modified xsi:type="dcterms:W3CDTF">2020-03-26T09:17:10Z</dcterms:modified>
</cp:coreProperties>
</file>